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2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sldIdLst>
    <p:sldId id="256" r:id="rId2"/>
    <p:sldId id="272" r:id="rId3"/>
    <p:sldId id="273" r:id="rId4"/>
    <p:sldId id="282" r:id="rId5"/>
    <p:sldId id="277" r:id="rId6"/>
    <p:sldId id="300" r:id="rId7"/>
    <p:sldId id="302" r:id="rId8"/>
    <p:sldId id="274" r:id="rId9"/>
    <p:sldId id="297" r:id="rId10"/>
    <p:sldId id="293" r:id="rId11"/>
    <p:sldId id="278" r:id="rId12"/>
    <p:sldId id="280" r:id="rId13"/>
    <p:sldId id="281" r:id="rId14"/>
    <p:sldId id="279" r:id="rId15"/>
    <p:sldId id="303" r:id="rId16"/>
    <p:sldId id="283" r:id="rId17"/>
    <p:sldId id="270" r:id="rId18"/>
    <p:sldId id="284" r:id="rId19"/>
    <p:sldId id="285" r:id="rId20"/>
    <p:sldId id="286" r:id="rId21"/>
    <p:sldId id="310" r:id="rId22"/>
    <p:sldId id="289" r:id="rId23"/>
    <p:sldId id="287" r:id="rId24"/>
    <p:sldId id="311" r:id="rId25"/>
    <p:sldId id="288" r:id="rId26"/>
    <p:sldId id="290" r:id="rId27"/>
    <p:sldId id="291" r:id="rId28"/>
    <p:sldId id="292" r:id="rId29"/>
    <p:sldId id="295" r:id="rId30"/>
    <p:sldId id="29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33" autoAdjust="0"/>
  </p:normalViewPr>
  <p:slideViewPr>
    <p:cSldViewPr>
      <p:cViewPr varScale="1">
        <p:scale>
          <a:sx n="58" d="100"/>
          <a:sy n="58" d="100"/>
        </p:scale>
        <p:origin x="102" y="281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5T13:46:55.071"/>
    </inkml:context>
    <inkml:brush xml:id="br0">
      <inkml:brushProperty name="width" value="0.03528" units="cm"/>
      <inkml:brushProperty name="height" value="0.03528" units="cm"/>
      <inkml:brushProperty name="color" value="#C0504D"/>
    </inkml:brush>
  </inkml:definitions>
  <inkml:trace contextRef="#ctx0" brushRef="#br0">513 16 24575,'-6'-3'0,"-1"1"0,1 0 0,-1-1 0,1 2 0,-1-1 0,0 1 0,0 0 0,1 1 0,-1-1 0,-9 2 0,-2 0 0,1 2 0,-32 7 0,22-2 0,0 1 0,0 2 0,-27 14 0,34-14 0,1 1 0,0 1 0,0 0 0,-22 22 0,32-25 0,-1 1 0,2-1 0,0 2 0,0-1 0,1 1 0,0 0 0,1 0 0,0 1 0,1 0 0,1 0 0,0 0 0,1 0 0,0 1 0,-1 15 0,3-6 0,0 1 0,2 0 0,0-1 0,2 1 0,0 0 0,2-1 0,9 31 0,5-1 0,2-1 0,34 63 0,-27-58 0,-17-33 0,1 0 0,24 35 0,-31-53 0,-1 0 0,1-1 0,0 0 0,0 0 0,1-1 0,-1 1 0,1-1 0,0 0 0,1-1 0,-1 0 0,0 0 0,1 0 0,0 0 0,0-1 0,-1 0 0,1-1 0,0 0 0,1 0 0,13 0 0,141-1 0,-152-1 0,0 0 0,1-1 0,-1 0 0,19-6 0,-23 6 0,0-1 0,0 0 0,0 0 0,0-1 0,-1 1 0,1-1 0,-1-1 0,8-7 0,10-15 0,34-50 0,-30 38 0,49-76 0,-58 85 0,26-63 0,-38 78 0,-2-1 0,1 1 0,-2-1 0,0 0 0,-1 0 0,1-27 0,-4 34 0,1-1 0,-1 0 0,0 0 0,-1 1 0,0-1 0,-1 1 0,0 0 0,0-1 0,-1 1 0,0 1 0,-1-1 0,-6-9 0,0 4 0,-1 0 0,0 1 0,-17-14 0,-46-31 0,43 35 0,-33-32 0,33 19 0,23 25 0,-1 0 0,-1 1 0,-20-16 0,29 24 0,-1 0 0,0 1 0,0-1 0,-3 0 0,6 1 0,-1 1 0,0 0 0,1 0 0,-1 0 0,0-1 0,1 1 0,-1 0 0,0 0 0,1 0 0,-1 0 0,0 0 0,1 0 0,-1 0 0,0 0 0,1 1 0,-1-1 0,1 0 0,-1 0 0,0 0 0,1 1 0,-1-1 0,1 0 0,-1 1 0,0-1 0,0 1 0,1 0-25,0-1-1,0 1 1,-1-1 0,1 1-1,0-1 1,0 1-1,0 0 1,0-1 0,0 1-1,0-1 1,0 1-1,0-1 1,1 1 0,-1-1-1,0 1 1,0 0-1,0-1 1,1 1 0,-1-1-1,0 1 1,0-1-1,1 0 1,-1 1 0,1 0-1,0 0-704,4 8-6096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5T13:46:55.068"/>
    </inkml:context>
    <inkml:brush xml:id="br0">
      <inkml:brushProperty name="width" value="0.03528" units="cm"/>
      <inkml:brushProperty name="height" value="0.03528" units="cm"/>
      <inkml:brushProperty name="color" value="#4F81BD"/>
    </inkml:brush>
  </inkml:definitions>
  <inkml:trace contextRef="#ctx0" brushRef="#br0">1 252 24575,'187'-48'0,"-6"-15"0,-41-10 0,-32 14 0,-102 57 0,-5 2 0,0 0 0,0-1 0,0 1 0,0 0 0,-1-1 0,1 1 0,0-1 0,0 1 0,0-1 0,0 1 0,0-2 0,-1 1-1365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5T13:46:55.069"/>
    </inkml:context>
    <inkml:brush xml:id="br0">
      <inkml:brushProperty name="width" value="0.03528" units="cm"/>
      <inkml:brushProperty name="height" value="0.03528" units="cm"/>
      <inkml:brushProperty name="color" value="#4F81BD"/>
    </inkml:brush>
  </inkml:definitions>
  <inkml:trace contextRef="#ctx0" brushRef="#br0">816 0 24575,'-26'13'0,"21"-11"0,0 0 0,0 0 0,0 1 0,0 0 0,0 0 0,1 0 0,-5 4 0,8-6 0,0 1 0,0-1 0,0 0 0,0 1 0,1-1 0,-2 3 0,-2 6 0,-12 11 0,0-2 0,-1 1 0,-31 26 0,20-20 0,-224 243 0,181-181 0,-75 123 0,8 5 0,137-215-108,1-1 67,0 0 1,-1 0-1,1 0 1,0 0-1,0 1 1,0-1-1,-1 0 1,1 0-1,0 1 1,0-1-1,0 0 0,0 0 1,0 1-1,0-1 1,0 0-1,-1 0 1,1 1-1,0-1 1,0 0-1,0 1 0,0-1 1,0 0-1,0 0 1,0 1-1,0-1 1,0 0-1,1 1 1,-1-1-1,0 0 1,0 1-1,3-1-6785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5T13:46:55.070"/>
    </inkml:context>
    <inkml:brush xml:id="br0">
      <inkml:brushProperty name="width" value="0.03528" units="cm"/>
      <inkml:brushProperty name="height" value="0.03528" units="cm"/>
      <inkml:brushProperty name="color" value="#4F81BD"/>
    </inkml:brush>
  </inkml:definitions>
  <inkml:trace contextRef="#ctx0" brushRef="#br0">0 0 24575,'24'28'0,"25"36"0,14 34 0,7 10 0,-50-82 0,41 45 0,21 1 0,4 3 0,-75-63 0,0 0 0,-1 0 0,0 1 0,-1 0 0,8 17 0,23 46 0,-31-57 0,-10-19-59,1 0 0,-1 0 0,1 0-1,0 0 1,-1 1 0,1-1 0,-1 0 0,1 0-1,-1 0 1,1 0 0,-1 0 0,1 0-1,0 0 1,-1 0 0,1 0 0,-2-1 0,2 1-300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5T13:46:55.060"/>
    </inkml:context>
    <inkml:brush xml:id="br0">
      <inkml:brushProperty name="width" value="0.0441" units="cm"/>
      <inkml:brushProperty name="height" value="0.0441" units="cm"/>
      <inkml:brushProperty name="color" value="#FFC114"/>
    </inkml:brush>
  </inkml:definitions>
  <inkml:trace contextRef="#ctx0" brushRef="#br0">3 77 24575,'0'0'0,"0"0"0,-1 0 0,1 0 0,0 0 0,0-1 0,0 1 0,0 0 0,0 0 0,0 0 0,-1 0 0,1 0 0,0 0 0,0 0 0,0 0 0,0 0 0,0 0 0,-1 0 0,2 3 0,-1-2 0,15 59 0,-4 2 0,-4-16 0,13 83 0,-7-1 0,-7 95 0,-6-196 0,0-22 0,0 3 0,2 12 0,-1-18 0,-1-4 0,1-2 0,-1 0 0,0 3 0,0 0 0,0 0 0,0 0 0,1 0 0,-1-1 0,0 2 0,0 0 0,0-1 0,1 1 0,-1 0 0,0-1 0,0 1 0,0 0 0,0 0 0,1-1 0,-1 1 0,0 0 0,0 0 0,1 0 0,-1-1 0,0 1 0,0 0 0,1 0 0,-1 0 0,0 0 0,0 0 0,1 0 0,-1-1 0,7 0 0,0 0 0,9-1 0,-4 1 0,113-15 0,-37-3 0,-48 10 0,13 0 0,-42 8 0,0 1 0,20 1 0,-30-1 0,2 0 0,-1 0 0,0 0 0,0 1 0,0-1 0,0 1 0,0-1 0,0 1 0,2 1 0,-4-2 0,0 0 0,0 0 0,0 0 0,0 0 0,1 0 0,-1 0 0,0 0 0,0 0 0,0 0 0,0 1 0,0-1 0,0 0 0,0 0 0,0 0 0,0 0 0,0 0 0,0 0 0,0 0 0,1 0 0,-1 0 0,0 1 0,0-1 0,0 0 0,0 0 0,0 0 0,0 0 0,0 0 0,0 0 0,0 0 0,0 1 0,0-1 0,0 0 0,-1 0 0,1 1 0,0-1 0,0 0 0,0 0 0,0 0 0,-1 0 0,1 1 0,0-1 0,0 0 0,0 0 0,-1 0 0,1 0 0,-2 1 0,1 0 0,-1-1 0,-1 1 0,1-1 0,1 1 0,-1-1 0,1 0 0,-3 0 0,4 0 0,0 0 0,-1 0 0,1 0 0,0 0 0,0 0 0,-1 0 0,1 0 0,0 0 0,-1-1 0,1 1 0,0 0 0,0 0 0,-1 0 0,1 0 0,0 0 0,0-1 0,0 1 0,-1 0 0,1 0 0,0 0 0,0-1 0,0 1 0,0 0 0,-1 0 0,1-1 0,0 1 0,0 0 0,0 0 0,0-1 0,-1-1 0,1 0 0,0 0 0,0 1 0,0-1 0,1-4 0,2-8 0,0 1 0,0-8 0,1-35 0,-5-22 0,-8-21 0,-9 1 0,16 84 0,-30-133 0,19 87 0,-5-18 0,17 73 0,0 2 0,1 0 0,-1 0 0,0 0 0,-2-4 0,6 8 0,-3-1 0,0 0 0,0 0 0,0 0 0,0 0 0,0 0 0,0 0 0,0 0 0,1 0 0,-1 0 0,0 0 0,0 0 0,0 0 0,0 0 0,0 0 0,0 0 0,0 0 0,0 0 0,0 0 0,0 0 0,1 0 0,-1 0 0,0-1 0,0 1 0,0 0 0,0 0 0,0 0 0,0 0 0,0 0 0,0 0 0,0 0 0,0 0 0,0 0 0,0 0 0,0 0 0,0-1 0,0 1 0,0 0 0,0 0 0,0 0 0,0 0 0,0 0 0,0 0 0,0 0 0,0 0 0,0 0 0,0-1 0,0 1 0,0 0 0,-1 3 0,1-2 0,-6 16 0,-4 22 0,0 19 0,5-29 0,3-15 0,-8 46 0,5-1 0,5-56 0,0-1 0,0 1 0,0-1 0,0 1 0,0-1 0,1 1 0,0 2 0,-1-10 0,-1-1 0,0-1 0,-1 1 0,-3-10 0,-9-18 0,3 12 0,0-1 0,-2 2 0,-1-1 0,-20-24 0,29 39 0,-9-7 0,12 13 0,0-1 0,0 0 0,0 1 0,0-1 0,-1 1 0,1 0 0,-1 0 0,-2-1 0,4 1 0,0 1 0,0 0 0,0 0 0,1 0 0,-1 0 0,0 0 0,0 0 0,0 0 0,0 0 0,0 0 0,1 0 0,-1 0 0,0 0 0,0 1 0,0-1 0,0 0 0,1 1 0,-1-1 0,0 0 0,0 1 0,1-1 0,-1 1 0,0-1 0,1 1 0,-1 0 0,1-1 0,-1 1 0,0 0 0,1-1 0,-1 2 0,0 0 0,0 1 0,0-1 0,0 1 0,0-1 0,0 1 0,1-1 0,-1 1 0,0 4 0,1 1 0,0-1 0,1 0 0,-1 1 0,2-1 0,-1 1 0,1-1 0,3 11 0,0-7 0,0 0 0,1 0 0,11 19 0,-15-28 0,-1 0 0,1 1 0,0-1 0,0 0 0,3 4 0,-4-6 0,-1 0 0,0 0 0,0 0 0,0 0 0,0 0 0,0 0 0,0 1 0,0-1 0,0 0 0,0 0 0,0 0 0,0 0 0,0 0 0,0 0 0,0 0 0,0 0 0,0 0 0,0 0 0,0 0 0,1 0 0,-1 0 0,0 0 0,0 0 0,0 0 0,0 0 0,0 0 0,0 0 0,0 0 0,0 0 0,0 0 0,0-2 0,-1-3 0,-4-5 0,1 1 0,-1 0 0,-7-9 0,1 4 0,-12-14 0,9 15 0,0 0 0,0 0 0,-25-16 0,37 28 0,-12-7 0,13 7 0,0 0 0,-1 1 0,1-1 0,-1 1 0,1 0 0,-1-1 0,1 1 0,-3 0 0,4 0 0,-1 0 0,1 0 0,-1 0 0,1 0 0,-1 0 0,1 0 0,-1 1 0,1-1 0,-1 0 0,1 0 0,-1 1 0,1-1 0,-1 0 0,1 1 0,0-1 0,-1 0 0,1 1 0,-1-1 0,1 0 0,0 1 0,-1-1 0,1 1 0,0-1 0,0 1 0,-1-1 0,1 1 0,0 0 0,-1 1 0,0 1 0,1-1 0,0 0 0,-1 5 0,1 3 0,1-1 0,1 15 0,7 18 0,-6-30 0,4 17 0,8 45 0,-15-64 0,1-15-1365,-1 2-5461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5T13:46:55.061"/>
    </inkml:context>
    <inkml:brush xml:id="br0">
      <inkml:brushProperty name="width" value="0.0441" units="cm"/>
      <inkml:brushProperty name="height" value="0.0441" units="cm"/>
      <inkml:brushProperty name="color" value="#FFC114"/>
    </inkml:brush>
  </inkml:definitions>
  <inkml:trace contextRef="#ctx0" brushRef="#br0">0 75 24575,'6'-4'0,"0"-1"0,10-5 0,14-5 0,-10 7 0,35-11 0,-40 15 0,1 0 0,-2 2 0,20-2 0,14 4 0,-38 1 0,0 0 0,18 4 0,-26-4 20,0-1 0,0 1 0,0 0 0,0 0 0,3 2 0,-4-3-38,-1 1-1,1-1 1,-1 0 0,1 1 0,-1-1-1,0 1 1,1-1 0,-1 1 0,0-1-1,1 2 1,-1-2-50,0 1 1,1-1-1,-1 0 1,0 1-1,0-1 0,0 1 1,0-1-1,0 0 1,0 1-1,0-1 1,0 1-1,0-1 0,-1 0 1,1 1-1,0-1 1,0 1-1,0-1 1,-1 1-1,1 0-6758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5T13:46:55.062"/>
    </inkml:context>
    <inkml:brush xml:id="br0">
      <inkml:brushProperty name="width" value="0.0441" units="cm"/>
      <inkml:brushProperty name="height" value="0.0441" units="cm"/>
      <inkml:brushProperty name="color" value="#FFC114"/>
    </inkml:brush>
  </inkml:definitions>
  <inkml:trace contextRef="#ctx0" brushRef="#br0">0 13 24575,'5'1'0,"0"0"0,-1 0 0,10 0 0,14-1 0,-24 0 0,77-5 0,-40 2 0,3-1 0,38-1-1365,-78 5-5461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5T13:46:55.063"/>
    </inkml:context>
    <inkml:brush xml:id="br0">
      <inkml:brushProperty name="width" value="0.0441" units="cm"/>
      <inkml:brushProperty name="height" value="0.0441" units="cm"/>
      <inkml:brushProperty name="color" value="#FFC114"/>
    </inkml:brush>
  </inkml:definitions>
  <inkml:trace contextRef="#ctx0" brushRef="#br0">2 44 24575,'0'-2'0,"-1"1"0,1-1 0,0 1 0,-1-1 0,1 1 0,0-1 0,0 1 0,0-1 0,0 1 0,1-3 0,-1 4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0,0 0 0,1 2 0,1 2 0,19 62 0,-17-57 0,1 0 0,-1 0 0,2 0 0,10 14 0,-14-19 0,1-1 0,0 0 0,0 0 0,1 0 0,-1-1 0,6 4 0,-7-4 0,1-1 0,-1 0 0,1 0 0,-1 0 0,1-1 0,-1 1 0,1 0 0,0-1 0,-1 0 0,1 0 0,5 0 0,-4 0 0,1-1 0,0 0 0,-1-1 0,1 1 0,-1-1 0,1 0 0,-1 0 0,6-3 0,-1-1 0,0-1 0,12-10 0,-9 6 0,10-13 0,-16 17 0,0-1 0,9-16 0,-13 21 0,-1 1 0,0-1 0,0 0 0,0 0 0,0 0 0,1-5 0,-2 7 0,0-1 0,0 1 0,0 0 0,0 0 0,0 0 0,0-1 0,-1 1 0,1 0 0,0 0 0,-1 0 0,1 0 0,-1-1 0,1 1 0,-1 0 0,1 0 0,-1 0 0,0 0 0,0 0 0,0-1 0,-17-12-249,14 10-867,3 3-5710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5T13:46:55.064"/>
    </inkml:context>
    <inkml:brush xml:id="br0">
      <inkml:brushProperty name="width" value="0.0441" units="cm"/>
      <inkml:brushProperty name="height" value="0.0441" units="cm"/>
      <inkml:brushProperty name="color" value="#FFC114"/>
    </inkml:brush>
  </inkml:definitions>
  <inkml:trace contextRef="#ctx0" brushRef="#br0">791 1017 24575,'17'-6'0,"2"-1"0,19-9 0,-18 4 0,38-26 0,-35 19 0,23-23 0,-32 28 0,-1-1 0,-1 0 0,0-1 0,18-33 0,-23 36 0,-1-1 0,-1 1 0,0-1 0,-1 0 0,0 0 0,-1-1 0,1-18 0,-3 15 0,-1 0 0,-4-31 0,-11-34 0,7 39 0,-9-39 0,12 67 0,0-1 0,-14-29 0,11 31 0,-1 0 0,-1 1 0,0 0 0,-14-14 0,7 9 0,-2 1 0,-23-17 0,24 22 0,-2 0 0,0 1 0,0 0 0,-1 2 0,-28-10 0,30 14 0,0 1 0,0 0 0,-1 1 0,1 1 0,-1 1 0,-30 1 0,32 2 0,1 1 0,-33 8 0,28-4 0,-38 17 0,-17 17 0,4 7 0,41-24 0,-39 35 0,48-36 0,2 0 0,-23 31 0,29-33 0,-19 37 0,25-40 0,1 2 0,-9 29 0,13-33 0,0 0 0,2-1 0,-3 30 0,5-32 0,1 1 0,0 0 0,0-1 0,1 1 0,5 14 0,17 34 0,-11-30 0,-9-21 0,16 39 0,5-2 0,23 26 0,-41-65 0,-1 0 0,1 0 0,0-1 0,1 0 0,0-1 0,0 1 0,0-2 0,1 1 0,12 5 0,-8-4 0,0-2 0,19 6 0,-26-9 0,-1-1 0,1 0 0,0 0 0,0-1 0,-1 0 0,1 0 0,0 0 0,10-2 0,-6 0-1365,-9 2-5461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5T13:46:55.065"/>
    </inkml:context>
    <inkml:brush xml:id="br0">
      <inkml:brushProperty name="width" value="0.03528" units="cm"/>
      <inkml:brushProperty name="height" value="0.03528" units="cm"/>
      <inkml:brushProperty name="color" value="#4F81BD"/>
    </inkml:brush>
  </inkml:definitions>
  <inkml:trace contextRef="#ctx0" brushRef="#br0">513 16 24575,'-6'-3'0,"-1"1"0,1 0 0,-1-1 0,1 2 0,-1-1 0,0 1 0,0 0 0,1 1 0,-1-1 0,-9 2 0,-2 0 0,1 2 0,-32 7 0,22-2 0,0 1 0,0 2 0,-27 14 0,34-14 0,1 1 0,0 1 0,0 0 0,-22 22 0,32-25 0,-1 1 0,2-1 0,0 2 0,0-1 0,1 1 0,0 0 0,1 0 0,0 1 0,1 0 0,1 0 0,0 0 0,1 0 0,0 1 0,-1 15 0,3-6 0,0 1 0,2 0 0,0-1 0,2 1 0,0 0 0,2-1 0,9 31 0,5-1 0,2-1 0,34 63 0,-27-58 0,-17-33 0,1 0 0,24 35 0,-31-53 0,-1 0 0,1-1 0,0 0 0,0 0 0,1-1 0,-1 1 0,1-1 0,0 0 0,1-1 0,-1 0 0,0 0 0,1 0 0,0 0 0,0-1 0,-1 0 0,1-1 0,0 0 0,1 0 0,13 0 0,141-1 0,-152-1 0,0 0 0,1-1 0,-1 0 0,19-6 0,-23 6 0,0-1 0,0 0 0,0 0 0,0-1 0,-1 1 0,1-1 0,-1-1 0,8-7 0,10-15 0,34-50 0,-30 38 0,49-76 0,-58 85 0,26-63 0,-38 78 0,-2-1 0,1 1 0,-2-1 0,0 0 0,-1 0 0,1-27 0,-4 34 0,1-1 0,-1 0 0,0 0 0,-1 1 0,0-1 0,-1 1 0,0 0 0,0-1 0,-1 1 0,0 1 0,-1-1 0,-6-9 0,0 4 0,-1 0 0,0 1 0,-17-14 0,-46-31 0,43 35 0,-33-32 0,33 19 0,23 25 0,-1 0 0,-1 1 0,-20-16 0,29 24 0,-1 0 0,0 1 0,0-1 0,-3 0 0,6 1 0,-1 1 0,0 0 0,1 0 0,-1 0 0,0-1 0,1 1 0,-1 0 0,0 0 0,1 0 0,-1 0 0,0 0 0,1 0 0,-1 0 0,0 0 0,1 1 0,-1-1 0,1 0 0,-1 0 0,0 0 0,1 1 0,-1-1 0,1 0 0,-1 1 0,0-1 0,0 1 0,1 0-25,0-1-1,0 1 1,-1-1 0,1 1-1,0-1 1,0 1-1,0 0 1,0-1 0,0 1-1,0-1 1,0 1-1,0-1 1,1 1 0,-1-1-1,0 1 1,0 0-1,0-1 1,1 1 0,-1-1-1,0 1 1,0-1-1,1 0 1,-1 1 0,1 0-1,0 0-704,4 8-6096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5T13:46:55.066"/>
    </inkml:context>
    <inkml:brush xml:id="br0">
      <inkml:brushProperty name="width" value="0.03528" units="cm"/>
      <inkml:brushProperty name="height" value="0.03528" units="cm"/>
      <inkml:brushProperty name="color" value="#4F81BD"/>
    </inkml:brush>
  </inkml:definitions>
  <inkml:trace contextRef="#ctx0" brushRef="#br0">7 0 24575,'-2'17'0,"0"-1"0,0 1 0,2-1 0,0 1 0,0 0 0,4 17 0,25 99 0,-16-80 0,4 23 0,8 85 0,-21-134 0,-3-19 0,0 0 0,0 0 0,0-1 0,-1 1 0,0 0 0,-1 0 0,-1 12 0,-4 8 0,-4 49 0,4-28 0,6-37 0,0-12 0,0 0 0,0 1 0,0-1 0,0 0 0,0 0 0,0 0 0,0 0 0,0 0 0,0 0 0,0 0 0,0 0 0,0 0 0,0 0 0,1 0 0,-1 0 0,0 1 0,0-1 0,0 0 0,0 0 0,0 0 0,0 0 0,0 0 0,0 0 0,0 0 0,0 0 0,0 0 0,0 0 0,0 0 0,0 0 0,0 0 0,1 0 0,-1 0 0,0 0 0,0 0 0,0 0 0,0 0 0,0 0 0,0 0 0,0 0 0,0 0 0,5-5 0,4-15-1365,-5 12-5461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5T13:46:55.072"/>
    </inkml:context>
    <inkml:brush xml:id="br0">
      <inkml:brushProperty name="width" value="0.03528" units="cm"/>
      <inkml:brushProperty name="height" value="0.03528" units="cm"/>
      <inkml:brushProperty name="color" value="#C0504D"/>
    </inkml:brush>
  </inkml:definitions>
  <inkml:trace contextRef="#ctx0" brushRef="#br0">7 0 24575,'-2'17'0,"0"-1"0,0 1 0,2-1 0,0 1 0,0 0 0,4 17 0,25 99 0,-16-80 0,4 23 0,8 85 0,-21-134 0,-3-19 0,0 0 0,0 0 0,0-1 0,-1 1 0,0 0 0,-1 0 0,-1 12 0,-4 8 0,-4 49 0,4-28 0,6-37 0,0-12 0,0 0 0,0 1 0,0-1 0,0 0 0,0 0 0,0 0 0,0 0 0,0 0 0,0 0 0,0 0 0,0 0 0,0 0 0,0 0 0,1 0 0,-1 0 0,0 1 0,0-1 0,0 0 0,0 0 0,0 0 0,0 0 0,0 0 0,0 0 0,0 0 0,0 0 0,0 0 0,0 0 0,0 0 0,0 0 0,0 0 0,1 0 0,-1 0 0,0 0 0,0 0 0,0 0 0,0 0 0,0 0 0,0 0 0,0 0 0,0 0 0,5-5 0,4-15-1365,-5 12-5461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5T13:46:55.067"/>
    </inkml:context>
    <inkml:brush xml:id="br0">
      <inkml:brushProperty name="width" value="0.03528" units="cm"/>
      <inkml:brushProperty name="height" value="0.03528" units="cm"/>
      <inkml:brushProperty name="color" value="#4F81BD"/>
    </inkml:brush>
  </inkml:definitions>
  <inkml:trace contextRef="#ctx0" brushRef="#br0">639 0 24575,'-33'0'0,"-59"7"0,71-4 0,-40 3 0,-140 14 0,0-12 0,196-8 0,2 1 0,-1-1 0,1-1 0,0 1 0,-7-1 0,10 1 0,0 0 0,0 0 0,0 0 0,0 0 0,0 0 0,0 0 0,0 0 0,0 0 0,0 0 0,-1-1 0,1 1 0,0 0 0,0 0 0,0 0 0,0 0 0,0 0 0,0 0 0,0 0 0,0 0 0,0 0 0,0 0 0,0 0 0,0 0 0,0 0 0,0 0 0,0 0 0,0 0 0,0 0 0,0 0 0,0 0 0,0 0 0,0 0 0,0 0 0,0 0 0,0 0 0,0-1 0,0 1 0,0 0 0,0 0 0,0 0 0,0 0 0,0 0 0,0 0 0,0 0 0,0 0 0,0 0 0,0 0 0,0 0 0,0 0 0,0 0 0,0 0 0,0 0 0,0 0 0,0 0 0,0-1 0,0 1 0,0 0 0,0 0 0,0 0 0,0 0 0,0 0 0,0 0 0,6-3 0,6-1 0,4 0-1365,0 0-5461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5T13:46:55.068"/>
    </inkml:context>
    <inkml:brush xml:id="br0">
      <inkml:brushProperty name="width" value="0.03528" units="cm"/>
      <inkml:brushProperty name="height" value="0.03528" units="cm"/>
      <inkml:brushProperty name="color" value="#4F81BD"/>
    </inkml:brush>
  </inkml:definitions>
  <inkml:trace contextRef="#ctx0" brushRef="#br0">1 252 24575,'187'-48'0,"-6"-15"0,-41-10 0,-32 14 0,-102 57 0,-5 2 0,0 0 0,0-1 0,0 1 0,0 0 0,-1-1 0,1 1 0,0-1 0,0 1 0,0-1 0,0 1 0,0-2 0,-1 1-1365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5T13:46:55.069"/>
    </inkml:context>
    <inkml:brush xml:id="br0">
      <inkml:brushProperty name="width" value="0.03528" units="cm"/>
      <inkml:brushProperty name="height" value="0.03528" units="cm"/>
      <inkml:brushProperty name="color" value="#4F81BD"/>
    </inkml:brush>
  </inkml:definitions>
  <inkml:trace contextRef="#ctx0" brushRef="#br0">816 0 24575,'-26'13'0,"21"-11"0,0 0 0,0 0 0,0 1 0,0 0 0,0 0 0,1 0 0,-5 4 0,8-6 0,0 1 0,0-1 0,0 0 0,0 1 0,1-1 0,-2 3 0,-2 6 0,-12 11 0,0-2 0,-1 1 0,-31 26 0,20-20 0,-224 243 0,181-181 0,-75 123 0,8 5 0,137-215-108,1-1 67,0 0 1,-1 0-1,1 0 1,0 0-1,0 1 1,0-1-1,-1 0 1,1 0-1,0 1 1,0-1-1,0 0 0,0 0 1,0 1-1,0-1 1,0 0-1,-1 0 1,1 1-1,0-1 1,0 0-1,0 1 0,0-1 1,0 0-1,0 0 1,0 1-1,0-1 1,0 0-1,1 1 1,-1-1-1,0 0 1,0 1-1,3-1-6785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5T13:46:55.070"/>
    </inkml:context>
    <inkml:brush xml:id="br0">
      <inkml:brushProperty name="width" value="0.03528" units="cm"/>
      <inkml:brushProperty name="height" value="0.03528" units="cm"/>
      <inkml:brushProperty name="color" value="#4F81BD"/>
    </inkml:brush>
  </inkml:definitions>
  <inkml:trace contextRef="#ctx0" brushRef="#br0">0 0 24575,'24'28'0,"25"36"0,14 34 0,7 10 0,-50-82 0,41 45 0,21 1 0,4 3 0,-75-63 0,0 0 0,-1 0 0,0 1 0,-1 0 0,8 17 0,23 46 0,-31-57 0,-10-19-59,1 0 0,-1 0 0,1 0-1,0 0 1,-1 1 0,1-1 0,-1 0 0,1 0-1,-1 0 1,1 0 0,-1 0 0,1 0-1,0 0 1,-1 0 0,1 0 0,-2-1 0,2 1-300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5T13:46:55.071"/>
    </inkml:context>
    <inkml:brush xml:id="br0">
      <inkml:brushProperty name="width" value="0.03528" units="cm"/>
      <inkml:brushProperty name="height" value="0.03528" units="cm"/>
      <inkml:brushProperty name="color" value="#C0504D"/>
    </inkml:brush>
  </inkml:definitions>
  <inkml:trace contextRef="#ctx0" brushRef="#br0">513 16 24575,'-6'-3'0,"-1"1"0,1 0 0,-1-1 0,1 2 0,-1-1 0,0 1 0,0 0 0,1 1 0,-1-1 0,-9 2 0,-2 0 0,1 2 0,-32 7 0,22-2 0,0 1 0,0 2 0,-27 14 0,34-14 0,1 1 0,0 1 0,0 0 0,-22 22 0,32-25 0,-1 1 0,2-1 0,0 2 0,0-1 0,1 1 0,0 0 0,1 0 0,0 1 0,1 0 0,1 0 0,0 0 0,1 0 0,0 1 0,-1 15 0,3-6 0,0 1 0,2 0 0,0-1 0,2 1 0,0 0 0,2-1 0,9 31 0,5-1 0,2-1 0,34 63 0,-27-58 0,-17-33 0,1 0 0,24 35 0,-31-53 0,-1 0 0,1-1 0,0 0 0,0 0 0,1-1 0,-1 1 0,1-1 0,0 0 0,1-1 0,-1 0 0,0 0 0,1 0 0,0 0 0,0-1 0,-1 0 0,1-1 0,0 0 0,1 0 0,13 0 0,141-1 0,-152-1 0,0 0 0,1-1 0,-1 0 0,19-6 0,-23 6 0,0-1 0,0 0 0,0 0 0,0-1 0,-1 1 0,1-1 0,-1-1 0,8-7 0,10-15 0,34-50 0,-30 38 0,49-76 0,-58 85 0,26-63 0,-38 78 0,-2-1 0,1 1 0,-2-1 0,0 0 0,-1 0 0,1-27 0,-4 34 0,1-1 0,-1 0 0,0 0 0,-1 1 0,0-1 0,-1 1 0,0 0 0,0-1 0,-1 1 0,0 1 0,-1-1 0,-6-9 0,0 4 0,-1 0 0,0 1 0,-17-14 0,-46-31 0,43 35 0,-33-32 0,33 19 0,23 25 0,-1 0 0,-1 1 0,-20-16 0,29 24 0,-1 0 0,0 1 0,0-1 0,-3 0 0,6 1 0,-1 1 0,0 0 0,1 0 0,-1 0 0,0-1 0,1 1 0,-1 0 0,0 0 0,1 0 0,-1 0 0,0 0 0,1 0 0,-1 0 0,0 0 0,1 1 0,-1-1 0,1 0 0,-1 0 0,0 0 0,1 1 0,-1-1 0,1 0 0,-1 1 0,0-1 0,0 1 0,1 0-25,0-1-1,0 1 1,-1-1 0,1 1-1,0-1 1,0 1-1,0 0 1,0-1 0,0 1-1,0-1 1,0 1-1,0-1 1,1 1 0,-1-1-1,0 1 1,0 0-1,0-1 1,1 1 0,-1-1-1,0 1 1,0-1-1,1 0 1,-1 1 0,1 0-1,0 0-704,4 8-6096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5T13:46:55.072"/>
    </inkml:context>
    <inkml:brush xml:id="br0">
      <inkml:brushProperty name="width" value="0.03528" units="cm"/>
      <inkml:brushProperty name="height" value="0.03528" units="cm"/>
      <inkml:brushProperty name="color" value="#C0504D"/>
    </inkml:brush>
  </inkml:definitions>
  <inkml:trace contextRef="#ctx0" brushRef="#br0">7 0 24575,'-2'17'0,"0"-1"0,0 1 0,2-1 0,0 1 0,0 0 0,4 17 0,25 99 0,-16-80 0,4 23 0,8 85 0,-21-134 0,-3-19 0,0 0 0,0 0 0,0-1 0,-1 1 0,0 0 0,-1 0 0,-1 12 0,-4 8 0,-4 49 0,4-28 0,6-37 0,0-12 0,0 0 0,0 1 0,0-1 0,0 0 0,0 0 0,0 0 0,0 0 0,0 0 0,0 0 0,0 0 0,0 0 0,0 0 0,0 0 0,1 0 0,-1 0 0,0 1 0,0-1 0,0 0 0,0 0 0,0 0 0,0 0 0,0 0 0,0 0 0,0 0 0,0 0 0,0 0 0,0 0 0,0 0 0,0 0 0,0 0 0,1 0 0,-1 0 0,0 0 0,0 0 0,0 0 0,0 0 0,0 0 0,0 0 0,0 0 0,0 0 0,5-5 0,4-15-1365,-5 12-5461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5T13:46:55.073"/>
    </inkml:context>
    <inkml:brush xml:id="br0">
      <inkml:brushProperty name="width" value="0.03528" units="cm"/>
      <inkml:brushProperty name="height" value="0.03528" units="cm"/>
      <inkml:brushProperty name="color" value="#C0504D"/>
    </inkml:brush>
  </inkml:definitions>
  <inkml:trace contextRef="#ctx0" brushRef="#br0">639 0 24575,'-33'0'0,"-59"7"0,71-4 0,-40 3 0,-140 14 0,0-12 0,196-8 0,2 1 0,-1-1 0,1-1 0,0 1 0,-7-1 0,10 1 0,0 0 0,0 0 0,0 0 0,0 0 0,0 0 0,0 0 0,0 0 0,0 0 0,0 0 0,-1-1 0,1 1 0,0 0 0,0 0 0,0 0 0,0 0 0,0 0 0,0 0 0,0 0 0,0 0 0,0 0 0,0 0 0,0 0 0,0 0 0,0 0 0,0 0 0,0 0 0,0 0 0,0 0 0,0 0 0,0 0 0,0 0 0,0 0 0,0 0 0,0 0 0,0 0 0,0-1 0,0 1 0,0 0 0,0 0 0,0 0 0,0 0 0,0 0 0,0 0 0,0 0 0,0 0 0,0 0 0,0 0 0,0 0 0,0 0 0,0 0 0,0 0 0,0 0 0,0 0 0,0 0 0,0-1 0,0 1 0,0 0 0,0 0 0,0 0 0,0 0 0,0 0 0,0 0 0,6-3 0,6-1 0,4 0-1365,0 0-5461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5T13:46:55.074"/>
    </inkml:context>
    <inkml:brush xml:id="br0">
      <inkml:brushProperty name="width" value="0.03528" units="cm"/>
      <inkml:brushProperty name="height" value="0.03528" units="cm"/>
      <inkml:brushProperty name="color" value="#C0504D"/>
    </inkml:brush>
  </inkml:definitions>
  <inkml:trace contextRef="#ctx0" brushRef="#br0">1 252 24575,'187'-48'0,"-6"-15"0,-41-10 0,-32 14 0,-102 57 0,-5 2 0,0 0 0,0-1 0,0 1 0,0 0 0,-1-1 0,1 1 0,0-1 0,0 1 0,0-1 0,0 1 0,0-2 0,-1 1-1365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5T13:46:55.075"/>
    </inkml:context>
    <inkml:brush xml:id="br0">
      <inkml:brushProperty name="width" value="0.03528" units="cm"/>
      <inkml:brushProperty name="height" value="0.03528" units="cm"/>
      <inkml:brushProperty name="color" value="#C0504D"/>
    </inkml:brush>
  </inkml:definitions>
  <inkml:trace contextRef="#ctx0" brushRef="#br0">816 0 24575,'-26'13'0,"21"-11"0,0 0 0,0 0 0,0 1 0,0 0 0,0 0 0,1 0 0,-5 4 0,8-6 0,0 1 0,0-1 0,0 0 0,0 1 0,1-1 0,-2 3 0,-2 6 0,-12 11 0,0-2 0,-1 1 0,-31 26 0,20-20 0,-224 243 0,181-181 0,-75 123 0,8 5 0,137-215-108,1-1 67,0 0 1,-1 0-1,1 0 1,0 0-1,0 1 1,0-1-1,-1 0 1,1 0-1,0 1 1,0-1-1,0 0 0,0 0 1,0 1-1,0-1 1,0 0-1,-1 0 1,1 1-1,0-1 1,0 0-1,0 1 0,0-1 1,0 0-1,0 0 1,0 1-1,0-1 1,0 0-1,1 1 1,-1-1-1,0 0 1,0 1-1,3-1-6785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5T13:46:55.076"/>
    </inkml:context>
    <inkml:brush xml:id="br0">
      <inkml:brushProperty name="width" value="0.03528" units="cm"/>
      <inkml:brushProperty name="height" value="0.03528" units="cm"/>
      <inkml:brushProperty name="color" value="#C0504D"/>
    </inkml:brush>
  </inkml:definitions>
  <inkml:trace contextRef="#ctx0" brushRef="#br0">0 0 24575,'24'28'0,"25"36"0,14 34 0,7 10 0,-50-82 0,41 45 0,21 1 0,4 3 0,-75-63 0,0 0 0,-1 0 0,0 1 0,-1 0 0,8 17 0,23 46 0,-31-57 0,-10-19-59,1 0 0,-1 0 0,1 0-1,0 0 1,-1 1 0,1-1 0,-1 0 0,1 0-1,-1 0 1,1 0 0,-1 0 0,1 0-1,0 0 1,-1 0 0,1 0 0,-2-1 0,2 1-300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5T13:46:55.073"/>
    </inkml:context>
    <inkml:brush xml:id="br0">
      <inkml:brushProperty name="width" value="0.03528" units="cm"/>
      <inkml:brushProperty name="height" value="0.03528" units="cm"/>
      <inkml:brushProperty name="color" value="#C0504D"/>
    </inkml:brush>
  </inkml:definitions>
  <inkml:trace contextRef="#ctx0" brushRef="#br0">639 0 24575,'-33'0'0,"-59"7"0,71-4 0,-40 3 0,-140 14 0,0-12 0,196-8 0,2 1 0,-1-1 0,1-1 0,0 1 0,-7-1 0,10 1 0,0 0 0,0 0 0,0 0 0,0 0 0,0 0 0,0 0 0,0 0 0,0 0 0,0 0 0,-1-1 0,1 1 0,0 0 0,0 0 0,0 0 0,0 0 0,0 0 0,0 0 0,0 0 0,0 0 0,0 0 0,0 0 0,0 0 0,0 0 0,0 0 0,0 0 0,0 0 0,0 0 0,0 0 0,0 0 0,0 0 0,0 0 0,0 0 0,0 0 0,0 0 0,0 0 0,0-1 0,0 1 0,0 0 0,0 0 0,0 0 0,0 0 0,0 0 0,0 0 0,0 0 0,0 0 0,0 0 0,0 0 0,0 0 0,0 0 0,0 0 0,0 0 0,0 0 0,0 0 0,0 0 0,0-1 0,0 1 0,0 0 0,0 0 0,0 0 0,0 0 0,0 0 0,0 0 0,6-3 0,6-1 0,4 0-1365,0 0-5461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5T13:46:55.074"/>
    </inkml:context>
    <inkml:brush xml:id="br0">
      <inkml:brushProperty name="width" value="0.03528" units="cm"/>
      <inkml:brushProperty name="height" value="0.03528" units="cm"/>
      <inkml:brushProperty name="color" value="#C0504D"/>
    </inkml:brush>
  </inkml:definitions>
  <inkml:trace contextRef="#ctx0" brushRef="#br0">1 252 24575,'187'-48'0,"-6"-15"0,-41-10 0,-32 14 0,-102 57 0,-5 2 0,0 0 0,0-1 0,0 1 0,0 0 0,-1-1 0,1 1 0,0-1 0,0 1 0,0-1 0,0 1 0,0-2 0,-1 1-1365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5T13:46:55.075"/>
    </inkml:context>
    <inkml:brush xml:id="br0">
      <inkml:brushProperty name="width" value="0.03528" units="cm"/>
      <inkml:brushProperty name="height" value="0.03528" units="cm"/>
      <inkml:brushProperty name="color" value="#C0504D"/>
    </inkml:brush>
  </inkml:definitions>
  <inkml:trace contextRef="#ctx0" brushRef="#br0">816 0 24575,'-26'13'0,"21"-11"0,0 0 0,0 0 0,0 1 0,0 0 0,0 0 0,1 0 0,-5 4 0,8-6 0,0 1 0,0-1 0,0 0 0,0 1 0,1-1 0,-2 3 0,-2 6 0,-12 11 0,0-2 0,-1 1 0,-31 26 0,20-20 0,-224 243 0,181-181 0,-75 123 0,8 5 0,137-215-108,1-1 67,0 0 1,-1 0-1,1 0 1,0 0-1,0 1 1,0-1-1,-1 0 1,1 0-1,0 1 1,0-1-1,0 0 0,0 0 1,0 1-1,0-1 1,0 0-1,-1 0 1,1 1-1,0-1 1,0 0-1,0 1 0,0-1 1,0 0-1,0 0 1,0 1-1,0-1 1,0 0-1,1 1 1,-1-1-1,0 0 1,0 1-1,3-1-6785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5T13:46:55.076"/>
    </inkml:context>
    <inkml:brush xml:id="br0">
      <inkml:brushProperty name="width" value="0.03528" units="cm"/>
      <inkml:brushProperty name="height" value="0.03528" units="cm"/>
      <inkml:brushProperty name="color" value="#C0504D"/>
    </inkml:brush>
  </inkml:definitions>
  <inkml:trace contextRef="#ctx0" brushRef="#br0">0 0 24575,'24'28'0,"25"36"0,14 34 0,7 10 0,-50-82 0,41 45 0,21 1 0,4 3 0,-75-63 0,0 0 0,-1 0 0,0 1 0,-1 0 0,8 17 0,23 46 0,-31-57 0,-10-19-59,1 0 0,-1 0 0,1 0-1,0 0 1,-1 1 0,1-1 0,-1 0 0,1 0-1,-1 0 1,1 0 0,-1 0 0,1 0-1,0 0 1,-1 0 0,1 0 0,-2-1 0,2 1-300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5T13:46:55.065"/>
    </inkml:context>
    <inkml:brush xml:id="br0">
      <inkml:brushProperty name="width" value="0.03528" units="cm"/>
      <inkml:brushProperty name="height" value="0.03528" units="cm"/>
      <inkml:brushProperty name="color" value="#4F81BD"/>
    </inkml:brush>
  </inkml:definitions>
  <inkml:trace contextRef="#ctx0" brushRef="#br0">513 16 24575,'-6'-3'0,"-1"1"0,1 0 0,-1-1 0,1 2 0,-1-1 0,0 1 0,0 0 0,1 1 0,-1-1 0,-9 2 0,-2 0 0,1 2 0,-32 7 0,22-2 0,0 1 0,0 2 0,-27 14 0,34-14 0,1 1 0,0 1 0,0 0 0,-22 22 0,32-25 0,-1 1 0,2-1 0,0 2 0,0-1 0,1 1 0,0 0 0,1 0 0,0 1 0,1 0 0,1 0 0,0 0 0,1 0 0,0 1 0,-1 15 0,3-6 0,0 1 0,2 0 0,0-1 0,2 1 0,0 0 0,2-1 0,9 31 0,5-1 0,2-1 0,34 63 0,-27-58 0,-17-33 0,1 0 0,24 35 0,-31-53 0,-1 0 0,1-1 0,0 0 0,0 0 0,1-1 0,-1 1 0,1-1 0,0 0 0,1-1 0,-1 0 0,0 0 0,1 0 0,0 0 0,0-1 0,-1 0 0,1-1 0,0 0 0,1 0 0,13 0 0,141-1 0,-152-1 0,0 0 0,1-1 0,-1 0 0,19-6 0,-23 6 0,0-1 0,0 0 0,0 0 0,0-1 0,-1 1 0,1-1 0,-1-1 0,8-7 0,10-15 0,34-50 0,-30 38 0,49-76 0,-58 85 0,26-63 0,-38 78 0,-2-1 0,1 1 0,-2-1 0,0 0 0,-1 0 0,1-27 0,-4 34 0,1-1 0,-1 0 0,0 0 0,-1 1 0,0-1 0,-1 1 0,0 0 0,0-1 0,-1 1 0,0 1 0,-1-1 0,-6-9 0,0 4 0,-1 0 0,0 1 0,-17-14 0,-46-31 0,43 35 0,-33-32 0,33 19 0,23 25 0,-1 0 0,-1 1 0,-20-16 0,29 24 0,-1 0 0,0 1 0,0-1 0,-3 0 0,6 1 0,-1 1 0,0 0 0,1 0 0,-1 0 0,0-1 0,1 1 0,-1 0 0,0 0 0,1 0 0,-1 0 0,0 0 0,1 0 0,-1 0 0,0 0 0,1 1 0,-1-1 0,1 0 0,-1 0 0,0 0 0,1 1 0,-1-1 0,1 0 0,-1 1 0,0-1 0,0 1 0,1 0-25,0-1-1,0 1 1,-1-1 0,1 1-1,0-1 1,0 1-1,0 0 1,0-1 0,0 1-1,0-1 1,0 1-1,0-1 1,1 1 0,-1-1-1,0 1 1,0 0-1,0-1 1,1 1 0,-1-1-1,0 1 1,0-1-1,1 0 1,-1 1 0,1 0-1,0 0-704,4 8-6096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5T13:46:55.066"/>
    </inkml:context>
    <inkml:brush xml:id="br0">
      <inkml:brushProperty name="width" value="0.03528" units="cm"/>
      <inkml:brushProperty name="height" value="0.03528" units="cm"/>
      <inkml:brushProperty name="color" value="#4F81BD"/>
    </inkml:brush>
  </inkml:definitions>
  <inkml:trace contextRef="#ctx0" brushRef="#br0">7 0 24575,'-2'17'0,"0"-1"0,0 1 0,2-1 0,0 1 0,0 0 0,4 17 0,25 99 0,-16-80 0,4 23 0,8 85 0,-21-134 0,-3-19 0,0 0 0,0 0 0,0-1 0,-1 1 0,0 0 0,-1 0 0,-1 12 0,-4 8 0,-4 49 0,4-28 0,6-37 0,0-12 0,0 0 0,0 1 0,0-1 0,0 0 0,0 0 0,0 0 0,0 0 0,0 0 0,0 0 0,0 0 0,0 0 0,0 0 0,0 0 0,1 0 0,-1 0 0,0 1 0,0-1 0,0 0 0,0 0 0,0 0 0,0 0 0,0 0 0,0 0 0,0 0 0,0 0 0,0 0 0,0 0 0,0 0 0,0 0 0,0 0 0,1 0 0,-1 0 0,0 0 0,0 0 0,0 0 0,0 0 0,0 0 0,0 0 0,0 0 0,0 0 0,5-5 0,4-15-1365,-5 12-5461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5T13:46:55.067"/>
    </inkml:context>
    <inkml:brush xml:id="br0">
      <inkml:brushProperty name="width" value="0.03528" units="cm"/>
      <inkml:brushProperty name="height" value="0.03528" units="cm"/>
      <inkml:brushProperty name="color" value="#4F81BD"/>
    </inkml:brush>
  </inkml:definitions>
  <inkml:trace contextRef="#ctx0" brushRef="#br0">639 0 24575,'-33'0'0,"-59"7"0,71-4 0,-40 3 0,-140 14 0,0-12 0,196-8 0,2 1 0,-1-1 0,1-1 0,0 1 0,-7-1 0,10 1 0,0 0 0,0 0 0,0 0 0,0 0 0,0 0 0,0 0 0,0 0 0,0 0 0,0 0 0,-1-1 0,1 1 0,0 0 0,0 0 0,0 0 0,0 0 0,0 0 0,0 0 0,0 0 0,0 0 0,0 0 0,0 0 0,0 0 0,0 0 0,0 0 0,0 0 0,0 0 0,0 0 0,0 0 0,0 0 0,0 0 0,0 0 0,0 0 0,0 0 0,0 0 0,0 0 0,0-1 0,0 1 0,0 0 0,0 0 0,0 0 0,0 0 0,0 0 0,0 0 0,0 0 0,0 0 0,0 0 0,0 0 0,0 0 0,0 0 0,0 0 0,0 0 0,0 0 0,0 0 0,0 0 0,0-1 0,0 1 0,0 0 0,0 0 0,0 0 0,0 0 0,0 0 0,0 0 0,6-3 0,6-1 0,4 0-1365,0 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9CC492-2A21-4D00-AA28-9549A913A616}" type="datetimeFigureOut">
              <a:rPr lang="en-SG" smtClean="0"/>
              <a:t>3/10/2023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7BC89-9334-4FDD-BA42-551323CBA62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39555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Draw in </a:t>
            </a:r>
            <a:r>
              <a:rPr lang="en-SG" dirty="0" err="1"/>
              <a:t>vt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7BC89-9334-4FDD-BA42-551323CBA62C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75460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Write in u = </a:t>
            </a:r>
            <a:r>
              <a:rPr lang="en-SG" dirty="0" err="1"/>
              <a:t>dr</a:t>
            </a:r>
            <a:r>
              <a:rPr lang="en-SG" dirty="0"/>
              <a:t>/dt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7BC89-9334-4FDD-BA42-551323CBA62C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33347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7BC89-9334-4FDD-BA42-551323CBA62C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04695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X = 0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7BC89-9334-4FDD-BA42-551323CBA62C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92715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Will skip the math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7BC89-9334-4FDD-BA42-551323CBA62C}" type="slidenum">
              <a:rPr lang="en-SG" smtClean="0"/>
              <a:t>25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94182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7BC89-9334-4FDD-BA42-551323CBA62C}" type="slidenum">
              <a:rPr lang="en-SG" smtClean="0"/>
              <a:t>30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2216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BA64C-04E9-4EEC-8408-AFB6F7BA4320}" type="datetime1">
              <a:rPr lang="en-US" smtClean="0"/>
              <a:t>10/3/2023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96E49-5930-4EC2-A74E-9ADA6FB0ECAC}" type="datetime1">
              <a:rPr lang="en-US" smtClean="0"/>
              <a:t>10/3/2023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79A19-5C47-47E8-AFD3-617F426F39D5}" type="datetime1">
              <a:rPr lang="en-US" smtClean="0"/>
              <a:t>10/3/2023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CD7C4-19EC-4002-89F2-365EDAC40578}" type="datetime1">
              <a:rPr lang="en-US" smtClean="0"/>
              <a:t>10/3/2023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CFB9-EB3A-4E34-B9AD-3F83068C5BAD}" type="datetime1">
              <a:rPr lang="en-US" smtClean="0"/>
              <a:t>10/3/2023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90F7-415D-409A-B82F-DDF1A37AC508}" type="datetime1">
              <a:rPr lang="en-US" smtClean="0"/>
              <a:t>10/3/2023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BC452-1B06-4D07-BBED-744818F7199E}" type="datetime1">
              <a:rPr lang="en-US" smtClean="0"/>
              <a:t>10/3/2023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C8F89-A5F7-43CE-9FE9-5AF3E4FA0D04}" type="datetime1">
              <a:rPr lang="en-US" smtClean="0"/>
              <a:t>10/3/2023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69FA3-02E8-4D54-96EB-9643D67C7A9C}" type="datetime1">
              <a:rPr lang="en-US" smtClean="0"/>
              <a:t>10/3/2023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34BB7-79D1-4BB6-97A0-D6340846806D}" type="datetime1">
              <a:rPr lang="en-US" smtClean="0"/>
              <a:t>10/3/2023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95EAE-BC05-48A9-B406-C44B8A369BBF}" type="datetime1">
              <a:rPr lang="en-US" smtClean="0"/>
              <a:t>10/3/2023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F4147-06D3-43D7-83ED-3FA7AF233A4A}" type="datetime1">
              <a:rPr lang="en-US" smtClean="0"/>
              <a:t>10/3/2023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1BC99-F884-43C5-B753-915CEB8D5D35}" type="slidenum">
              <a:rPr lang="en-SG" smtClean="0"/>
              <a:pPr/>
              <a:t>‹#›</a:t>
            </a:fld>
            <a:endParaRPr lang="en-SG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10.png"/><Relationship Id="rId7" Type="http://schemas.openxmlformats.org/officeDocument/2006/relationships/image" Target="../media/image27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80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10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commons.wikimedia.org/wiki/File:Nebra_Scheibe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7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40.png"/><Relationship Id="rId10" Type="http://schemas.openxmlformats.org/officeDocument/2006/relationships/image" Target="../media/image57.png"/><Relationship Id="rId4" Type="http://schemas.openxmlformats.org/officeDocument/2006/relationships/image" Target="../media/image530.png"/><Relationship Id="rId9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8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59.png"/><Relationship Id="rId10" Type="http://schemas.openxmlformats.org/officeDocument/2006/relationships/image" Target="../media/image65.png"/><Relationship Id="rId4" Type="http://schemas.openxmlformats.org/officeDocument/2006/relationships/image" Target="../media/image58.png"/><Relationship Id="rId9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81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3" Type="http://schemas.openxmlformats.org/officeDocument/2006/relationships/image" Target="../media/image560.png"/><Relationship Id="rId7" Type="http://schemas.openxmlformats.org/officeDocument/2006/relationships/image" Target="../media/image610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0.png"/><Relationship Id="rId5" Type="http://schemas.openxmlformats.org/officeDocument/2006/relationships/image" Target="../media/image580.png"/><Relationship Id="rId4" Type="http://schemas.openxmlformats.org/officeDocument/2006/relationships/image" Target="../media/image5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7" Type="http://schemas.openxmlformats.org/officeDocument/2006/relationships/image" Target="../media/image840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4" Type="http://schemas.openxmlformats.org/officeDocument/2006/relationships/image" Target="../media/image81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13" Type="http://schemas.openxmlformats.org/officeDocument/2006/relationships/image" Target="../media/image740.png"/><Relationship Id="rId3" Type="http://schemas.openxmlformats.org/officeDocument/2006/relationships/image" Target="../media/image630.png"/><Relationship Id="rId7" Type="http://schemas.openxmlformats.org/officeDocument/2006/relationships/image" Target="../media/image670.png"/><Relationship Id="rId12" Type="http://schemas.openxmlformats.org/officeDocument/2006/relationships/image" Target="../media/image7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11" Type="http://schemas.openxmlformats.org/officeDocument/2006/relationships/image" Target="../media/image720.png"/><Relationship Id="rId5" Type="http://schemas.openxmlformats.org/officeDocument/2006/relationships/image" Target="../media/image650.png"/><Relationship Id="rId10" Type="http://schemas.openxmlformats.org/officeDocument/2006/relationships/image" Target="../media/image710.png"/><Relationship Id="rId4" Type="http://schemas.openxmlformats.org/officeDocument/2006/relationships/image" Target="../media/image640.png"/><Relationship Id="rId9" Type="http://schemas.openxmlformats.org/officeDocument/2006/relationships/image" Target="../media/image69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0.png"/><Relationship Id="rId3" Type="http://schemas.openxmlformats.org/officeDocument/2006/relationships/image" Target="../media/image860.png"/><Relationship Id="rId7" Type="http://schemas.openxmlformats.org/officeDocument/2006/relationships/image" Target="../media/image910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0.png"/><Relationship Id="rId5" Type="http://schemas.openxmlformats.org/officeDocument/2006/relationships/image" Target="../media/image880.png"/><Relationship Id="rId4" Type="http://schemas.openxmlformats.org/officeDocument/2006/relationships/image" Target="../media/image8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0.png"/><Relationship Id="rId4" Type="http://schemas.openxmlformats.org/officeDocument/2006/relationships/image" Target="../media/image93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0.png"/><Relationship Id="rId3" Type="http://schemas.openxmlformats.org/officeDocument/2006/relationships/image" Target="../media/image970.png"/><Relationship Id="rId7" Type="http://schemas.openxmlformats.org/officeDocument/2006/relationships/image" Target="../media/image10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10" Type="http://schemas.openxmlformats.org/officeDocument/2006/relationships/image" Target="../media/image990.png"/><Relationship Id="rId4" Type="http://schemas.openxmlformats.org/officeDocument/2006/relationships/image" Target="../media/image102.png"/><Relationship Id="rId9" Type="http://schemas.openxmlformats.org/officeDocument/2006/relationships/image" Target="../media/image9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67.png"/><Relationship Id="rId7" Type="http://schemas.openxmlformats.org/officeDocument/2006/relationships/image" Target="../media/image105.png"/><Relationship Id="rId12" Type="http://schemas.openxmlformats.org/officeDocument/2006/relationships/image" Target="../media/image1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01.png"/><Relationship Id="rId5" Type="http://schemas.openxmlformats.org/officeDocument/2006/relationships/image" Target="../media/image103.png"/><Relationship Id="rId10" Type="http://schemas.openxmlformats.org/officeDocument/2006/relationships/image" Target="../media/image112.png"/><Relationship Id="rId4" Type="http://schemas.openxmlformats.org/officeDocument/2006/relationships/image" Target="../media/image102.png"/><Relationship Id="rId9" Type="http://schemas.openxmlformats.org/officeDocument/2006/relationships/image" Target="../media/image1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1.png"/><Relationship Id="rId5" Type="http://schemas.openxmlformats.org/officeDocument/2006/relationships/image" Target="../media/image611.png"/><Relationship Id="rId4" Type="http://schemas.openxmlformats.org/officeDocument/2006/relationships/image" Target="../media/image5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0.png"/><Relationship Id="rId18" Type="http://schemas.openxmlformats.org/officeDocument/2006/relationships/customXml" Target="../ink/ink4.xml"/><Relationship Id="rId26" Type="http://schemas.openxmlformats.org/officeDocument/2006/relationships/customXml" Target="../ink/ink9.xml"/><Relationship Id="rId39" Type="http://schemas.openxmlformats.org/officeDocument/2006/relationships/image" Target="../media/image16.png"/><Relationship Id="rId3" Type="http://schemas.openxmlformats.org/officeDocument/2006/relationships/customXml" Target="../ink/ink1.xml"/><Relationship Id="rId21" Type="http://schemas.openxmlformats.org/officeDocument/2006/relationships/image" Target="../media/image12.png"/><Relationship Id="rId34" Type="http://schemas.openxmlformats.org/officeDocument/2006/relationships/image" Target="../media/image14.png"/><Relationship Id="rId42" Type="http://schemas.openxmlformats.org/officeDocument/2006/relationships/image" Target="../media/image411.png"/><Relationship Id="rId17" Type="http://schemas.openxmlformats.org/officeDocument/2006/relationships/image" Target="../media/image100.png"/><Relationship Id="rId25" Type="http://schemas.openxmlformats.org/officeDocument/2006/relationships/customXml" Target="../ink/ink8.xml"/><Relationship Id="rId38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3.xml"/><Relationship Id="rId20" Type="http://schemas.openxmlformats.org/officeDocument/2006/relationships/customXml" Target="../ink/ink5.xml"/><Relationship Id="rId29" Type="http://schemas.openxmlformats.org/officeDocument/2006/relationships/customXml" Target="../ink/ink12.xml"/><Relationship Id="rId41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4" Type="http://schemas.openxmlformats.org/officeDocument/2006/relationships/customXml" Target="../ink/ink7.xml"/><Relationship Id="rId37" Type="http://schemas.openxmlformats.org/officeDocument/2006/relationships/image" Target="../media/image10.png"/><Relationship Id="rId40" Type="http://schemas.openxmlformats.org/officeDocument/2006/relationships/image" Target="../media/image18.png"/><Relationship Id="rId15" Type="http://schemas.openxmlformats.org/officeDocument/2006/relationships/image" Target="../media/image90.png"/><Relationship Id="rId23" Type="http://schemas.openxmlformats.org/officeDocument/2006/relationships/image" Target="../media/image13.png"/><Relationship Id="rId28" Type="http://schemas.openxmlformats.org/officeDocument/2006/relationships/customXml" Target="../ink/ink11.xml"/><Relationship Id="rId36" Type="http://schemas.openxmlformats.org/officeDocument/2006/relationships/image" Target="../media/image9.png"/><Relationship Id="rId19" Type="http://schemas.openxmlformats.org/officeDocument/2006/relationships/image" Target="../media/image110.png"/><Relationship Id="rId31" Type="http://schemas.openxmlformats.org/officeDocument/2006/relationships/image" Target="../media/image8.gif"/><Relationship Id="rId14" Type="http://schemas.openxmlformats.org/officeDocument/2006/relationships/customXml" Target="../ink/ink2.xml"/><Relationship Id="rId22" Type="http://schemas.openxmlformats.org/officeDocument/2006/relationships/customXml" Target="../ink/ink6.xml"/><Relationship Id="rId27" Type="http://schemas.openxmlformats.org/officeDocument/2006/relationships/customXml" Target="../ink/ink10.xml"/><Relationship Id="rId30" Type="http://schemas.openxmlformats.org/officeDocument/2006/relationships/image" Target="../media/image8.png"/><Relationship Id="rId35" Type="http://schemas.openxmlformats.org/officeDocument/2006/relationships/image" Target="../media/image15.png"/><Relationship Id="rId43" Type="http://schemas.openxmlformats.org/officeDocument/2006/relationships/image" Target="../media/image5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13" Type="http://schemas.openxmlformats.org/officeDocument/2006/relationships/image" Target="../media/image80.png"/><Relationship Id="rId18" Type="http://schemas.openxmlformats.org/officeDocument/2006/relationships/customXml" Target="../ink/ink21.xml"/><Relationship Id="rId26" Type="http://schemas.openxmlformats.org/officeDocument/2006/relationships/customXml" Target="../ink/ink26.xml"/><Relationship Id="rId3" Type="http://schemas.openxmlformats.org/officeDocument/2006/relationships/image" Target="../media/image310.png"/><Relationship Id="rId21" Type="http://schemas.openxmlformats.org/officeDocument/2006/relationships/image" Target="../media/image12.png"/><Relationship Id="rId7" Type="http://schemas.openxmlformats.org/officeDocument/2006/relationships/image" Target="../media/image50.png"/><Relationship Id="rId12" Type="http://schemas.openxmlformats.org/officeDocument/2006/relationships/customXml" Target="../ink/ink18.xml"/><Relationship Id="rId17" Type="http://schemas.openxmlformats.org/officeDocument/2006/relationships/image" Target="../media/image100.png"/><Relationship Id="rId25" Type="http://schemas.openxmlformats.org/officeDocument/2006/relationships/customXml" Target="../ink/ink25.xml"/><Relationship Id="rId2" Type="http://schemas.openxmlformats.org/officeDocument/2006/relationships/customXml" Target="../ink/ink13.xml"/><Relationship Id="rId16" Type="http://schemas.openxmlformats.org/officeDocument/2006/relationships/customXml" Target="../ink/ink20.xml"/><Relationship Id="rId20" Type="http://schemas.openxmlformats.org/officeDocument/2006/relationships/customXml" Target="../ink/ink22.xml"/><Relationship Id="rId29" Type="http://schemas.openxmlformats.org/officeDocument/2006/relationships/customXml" Target="../ink/ink2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11" Type="http://schemas.openxmlformats.org/officeDocument/2006/relationships/image" Target="../media/image70.png"/><Relationship Id="rId24" Type="http://schemas.openxmlformats.org/officeDocument/2006/relationships/customXml" Target="../ink/ink24.xml"/><Relationship Id="rId32" Type="http://schemas.openxmlformats.org/officeDocument/2006/relationships/image" Target="../media/image161.png"/><Relationship Id="rId5" Type="http://schemas.openxmlformats.org/officeDocument/2006/relationships/image" Target="../media/image43.png"/><Relationship Id="rId15" Type="http://schemas.openxmlformats.org/officeDocument/2006/relationships/image" Target="../media/image90.png"/><Relationship Id="rId23" Type="http://schemas.openxmlformats.org/officeDocument/2006/relationships/image" Target="../media/image13.png"/><Relationship Id="rId28" Type="http://schemas.openxmlformats.org/officeDocument/2006/relationships/customXml" Target="../ink/ink28.xml"/><Relationship Id="rId10" Type="http://schemas.openxmlformats.org/officeDocument/2006/relationships/customXml" Target="../ink/ink17.xml"/><Relationship Id="rId19" Type="http://schemas.openxmlformats.org/officeDocument/2006/relationships/image" Target="../media/image110.png"/><Relationship Id="rId31" Type="http://schemas.openxmlformats.org/officeDocument/2006/relationships/image" Target="../media/image151.png"/><Relationship Id="rId4" Type="http://schemas.openxmlformats.org/officeDocument/2006/relationships/customXml" Target="../ink/ink14.xml"/><Relationship Id="rId9" Type="http://schemas.openxmlformats.org/officeDocument/2006/relationships/image" Target="../media/image60.png"/><Relationship Id="rId14" Type="http://schemas.openxmlformats.org/officeDocument/2006/relationships/customXml" Target="../ink/ink19.xml"/><Relationship Id="rId22" Type="http://schemas.openxmlformats.org/officeDocument/2006/relationships/customXml" Target="../ink/ink23.xml"/><Relationship Id="rId27" Type="http://schemas.openxmlformats.org/officeDocument/2006/relationships/customXml" Target="../ink/ink27.xml"/><Relationship Id="rId30" Type="http://schemas.openxmlformats.org/officeDocument/2006/relationships/image" Target="../media/image14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44F09D-CDB9-4F90-A77B-34E2BE0B8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384" y="2130426"/>
            <a:ext cx="11161240" cy="1470025"/>
          </a:xfrm>
        </p:spPr>
        <p:txBody>
          <a:bodyPr>
            <a:normAutofit/>
          </a:bodyPr>
          <a:lstStyle/>
          <a:p>
            <a:r>
              <a:rPr lang="en-S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SP3176 The Universe </a:t>
            </a:r>
            <a:br>
              <a:rPr lang="en-SG" dirty="0"/>
            </a:br>
            <a:r>
              <a:rPr lang="en-SG" dirty="0">
                <a:solidFill>
                  <a:schemeClr val="accent1"/>
                </a:solidFill>
              </a:rPr>
              <a:t>Chapter 6: Space and Time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3428DA7-5A78-4EA8-A00F-1857474773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581128"/>
            <a:ext cx="8534400" cy="1584176"/>
          </a:xfrm>
        </p:spPr>
        <p:txBody>
          <a:bodyPr>
            <a:normAutofit fontScale="92500" lnSpcReduction="10000"/>
          </a:bodyPr>
          <a:lstStyle/>
          <a:p>
            <a:r>
              <a:rPr lang="en-SG" dirty="0"/>
              <a:t>Lim </a:t>
            </a:r>
            <a:r>
              <a:rPr lang="en-SG" dirty="0" err="1"/>
              <a:t>Zhi</a:t>
            </a:r>
            <a:r>
              <a:rPr lang="en-SG" dirty="0"/>
              <a:t> Han</a:t>
            </a:r>
          </a:p>
          <a:p>
            <a:r>
              <a:rPr lang="en-SG" dirty="0"/>
              <a:t>Gerald Kang</a:t>
            </a:r>
          </a:p>
          <a:p>
            <a:r>
              <a:rPr lang="en-SG" dirty="0"/>
              <a:t>Koh </a:t>
            </a:r>
            <a:r>
              <a:rPr lang="en-SG" dirty="0" err="1"/>
              <a:t>Zhi</a:t>
            </a:r>
            <a:r>
              <a:rPr lang="en-SG" dirty="0"/>
              <a:t> Yong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AFDF87-2687-4210-9E99-FF606F23F5D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12424" y="260648"/>
            <a:ext cx="1971637" cy="779074"/>
          </a:xfrm>
          <a:prstGeom prst="rect">
            <a:avLst/>
          </a:prstGeom>
        </p:spPr>
      </p:pic>
      <p:pic>
        <p:nvPicPr>
          <p:cNvPr id="6" name="Picture 5" descr="nus logo.jpg">
            <a:extLst>
              <a:ext uri="{FF2B5EF4-FFF2-40B4-BE49-F238E27FC236}">
                <a16:creationId xmlns:a16="http://schemas.microsoft.com/office/drawing/2014/main" id="{0E5BC8BF-DB49-4FBF-A3EF-1CF1F0C292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07938" y="277882"/>
            <a:ext cx="1842811" cy="87186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30F32-2972-4479-9D4E-D983E8685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10</a:t>
            </a:fld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4D6BD7-EC36-4EA1-BE85-F3243224E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260648"/>
            <a:ext cx="10776520" cy="24512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6F4A02-97CA-41A4-8613-D9A284D5C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3068960"/>
            <a:ext cx="11737304" cy="264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857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97D842-2EB4-49BE-B169-CB29EFA44A17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thought experiment..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F7457FA-5C11-4341-9631-4F5F0A977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20" y="5373216"/>
            <a:ext cx="2232248" cy="5760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you see 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3C04CD6-8B6C-42DC-AF17-4B8A086B2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11</a:t>
            </a:fld>
            <a:endParaRPr lang="en-SG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501FCE0-F44E-477A-9734-268CA883346A}"/>
              </a:ext>
            </a:extLst>
          </p:cNvPr>
          <p:cNvCxnSpPr/>
          <p:nvPr/>
        </p:nvCxnSpPr>
        <p:spPr>
          <a:xfrm flipV="1">
            <a:off x="2657648" y="2345340"/>
            <a:ext cx="0" cy="225382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95D743-FC93-4C95-89B4-8F1DB39BADE2}"/>
              </a:ext>
            </a:extLst>
          </p:cNvPr>
          <p:cNvCxnSpPr>
            <a:cxnSpLocks/>
          </p:cNvCxnSpPr>
          <p:nvPr/>
        </p:nvCxnSpPr>
        <p:spPr>
          <a:xfrm flipV="1">
            <a:off x="6474072" y="2330848"/>
            <a:ext cx="2088232" cy="2304256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8FE4A2-5677-4E98-B56C-34D11B100DD7}"/>
              </a:ext>
            </a:extLst>
          </p:cNvPr>
          <p:cNvCxnSpPr>
            <a:cxnSpLocks/>
          </p:cNvCxnSpPr>
          <p:nvPr/>
        </p:nvCxnSpPr>
        <p:spPr>
          <a:xfrm flipH="1" flipV="1">
            <a:off x="8562304" y="2345340"/>
            <a:ext cx="2088232" cy="2304256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D21AFB-B23D-4518-903C-ECEFCC286079}"/>
              </a:ext>
            </a:extLst>
          </p:cNvPr>
          <p:cNvCxnSpPr>
            <a:cxnSpLocks/>
          </p:cNvCxnSpPr>
          <p:nvPr/>
        </p:nvCxnSpPr>
        <p:spPr>
          <a:xfrm flipV="1">
            <a:off x="2656676" y="3756742"/>
            <a:ext cx="0" cy="586910"/>
          </a:xfrm>
          <a:prstGeom prst="line">
            <a:avLst/>
          </a:prstGeom>
          <a:ln w="19050">
            <a:solidFill>
              <a:schemeClr val="accent6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D66FF2-8AD1-4882-A9E9-AC001D0A5FFB}"/>
              </a:ext>
            </a:extLst>
          </p:cNvPr>
          <p:cNvCxnSpPr>
            <a:cxnSpLocks/>
          </p:cNvCxnSpPr>
          <p:nvPr/>
        </p:nvCxnSpPr>
        <p:spPr>
          <a:xfrm flipV="1">
            <a:off x="2657648" y="2314080"/>
            <a:ext cx="0" cy="826888"/>
          </a:xfrm>
          <a:prstGeom prst="line">
            <a:avLst/>
          </a:prstGeom>
          <a:ln w="19050">
            <a:solidFill>
              <a:schemeClr val="accent6"/>
            </a:solidFill>
            <a:head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F987AD0-39E3-4213-813C-DF168B723272}"/>
              </a:ext>
            </a:extLst>
          </p:cNvPr>
          <p:cNvCxnSpPr>
            <a:cxnSpLocks/>
          </p:cNvCxnSpPr>
          <p:nvPr/>
        </p:nvCxnSpPr>
        <p:spPr>
          <a:xfrm flipV="1">
            <a:off x="7261427" y="3336324"/>
            <a:ext cx="383946" cy="423664"/>
          </a:xfrm>
          <a:prstGeom prst="line">
            <a:avLst/>
          </a:prstGeom>
          <a:ln w="19050">
            <a:solidFill>
              <a:schemeClr val="accent6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AEB15C-9236-40A9-95EF-A0F100D63A79}"/>
              </a:ext>
            </a:extLst>
          </p:cNvPr>
          <p:cNvCxnSpPr>
            <a:cxnSpLocks/>
          </p:cNvCxnSpPr>
          <p:nvPr/>
        </p:nvCxnSpPr>
        <p:spPr>
          <a:xfrm>
            <a:off x="9273558" y="3123130"/>
            <a:ext cx="383946" cy="423664"/>
          </a:xfrm>
          <a:prstGeom prst="line">
            <a:avLst/>
          </a:prstGeom>
          <a:ln w="19050">
            <a:solidFill>
              <a:schemeClr val="accent6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AA3874A3-3400-430F-BCAF-7EDA3C49C7BA}"/>
              </a:ext>
            </a:extLst>
          </p:cNvPr>
          <p:cNvSpPr txBox="1">
            <a:spLocks/>
          </p:cNvSpPr>
          <p:nvPr/>
        </p:nvSpPr>
        <p:spPr>
          <a:xfrm>
            <a:off x="7032104" y="5373216"/>
            <a:ext cx="2952328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your friend sees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3BF6D7-5BFE-4847-9326-A9E0ABC1040C}"/>
              </a:ext>
            </a:extLst>
          </p:cNvPr>
          <p:cNvSpPr/>
          <p:nvPr/>
        </p:nvSpPr>
        <p:spPr>
          <a:xfrm>
            <a:off x="2232686" y="2191694"/>
            <a:ext cx="864095" cy="12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EF245E-9B7A-4E3E-AA27-F1F92365EA78}"/>
              </a:ext>
            </a:extLst>
          </p:cNvPr>
          <p:cNvSpPr/>
          <p:nvPr/>
        </p:nvSpPr>
        <p:spPr>
          <a:xfrm>
            <a:off x="2215383" y="4602758"/>
            <a:ext cx="864095" cy="12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4F13880-8291-43E7-844A-DC8DA235C109}"/>
              </a:ext>
            </a:extLst>
          </p:cNvPr>
          <p:cNvSpPr/>
          <p:nvPr/>
        </p:nvSpPr>
        <p:spPr>
          <a:xfrm>
            <a:off x="8112225" y="2204864"/>
            <a:ext cx="864095" cy="12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AB1854B-19DD-45D6-8360-7795823F8561}"/>
              </a:ext>
            </a:extLst>
          </p:cNvPr>
          <p:cNvSpPr/>
          <p:nvPr/>
        </p:nvSpPr>
        <p:spPr>
          <a:xfrm>
            <a:off x="6039623" y="4645321"/>
            <a:ext cx="864095" cy="12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887032-0252-417C-BE38-B2EF0E6B26BC}"/>
              </a:ext>
            </a:extLst>
          </p:cNvPr>
          <p:cNvSpPr/>
          <p:nvPr/>
        </p:nvSpPr>
        <p:spPr>
          <a:xfrm>
            <a:off x="10200457" y="4653136"/>
            <a:ext cx="864095" cy="122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87303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97D842-2EB4-49BE-B169-CB29EFA44A17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sz="3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informal derivation for time dilation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3C04CD6-8B6C-42DC-AF17-4B8A086B2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12</a:t>
            </a:fld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1E1F069E-F428-4F19-AF71-73AB5E09E7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5404" y="5394425"/>
                <a:ext cx="3672405" cy="543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:r>
                  <a:rPr lang="en-GB" sz="2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Distance moved </a:t>
                </a:r>
                <a14:m>
                  <m:oMath xmlns:m="http://schemas.openxmlformats.org/officeDocument/2006/math">
                    <m:r>
                      <a:rPr lang="en-SG" sz="2300" b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SG" sz="2300" b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SG" sz="23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SG" sz="23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GB" sz="23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1E1F069E-F428-4F19-AF71-73AB5E09E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4" y="5394425"/>
                <a:ext cx="3672405" cy="543718"/>
              </a:xfrm>
              <a:prstGeom prst="rect">
                <a:avLst/>
              </a:prstGeom>
              <a:blipFill>
                <a:blip r:embed="rId2"/>
                <a:stretch>
                  <a:fillRect l="-2322" t="-8989" b="-674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B0D08F69-80A1-49E4-8C0F-1F9A419BD1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9456" y="5952598"/>
                <a:ext cx="3312368" cy="543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:r>
                  <a:rPr lang="en-GB" sz="2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 sz="2300" b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ime</m:t>
                    </m:r>
                    <m:r>
                      <a:rPr lang="en-SG" sz="2300" b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SG" sz="2300" b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taken</m:t>
                    </m:r>
                    <m:r>
                      <a:rPr lang="en-SG" sz="2300" b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SG" sz="2300" b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GB" sz="23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B0D08F69-80A1-49E4-8C0F-1F9A419BD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6" y="5952598"/>
                <a:ext cx="3312368" cy="543718"/>
              </a:xfrm>
              <a:prstGeom prst="rect">
                <a:avLst/>
              </a:prstGeom>
              <a:blipFill>
                <a:blip r:embed="rId3"/>
                <a:stretch>
                  <a:fillRect l="-2762" t="-7778" b="-555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D167CA91-1718-40A2-B348-EC324D1110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12024" y="5333728"/>
                <a:ext cx="5328588" cy="543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:r>
                  <a:rPr lang="en-GB" sz="2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Distance moved </a:t>
                </a:r>
                <a14:m>
                  <m:oMath xmlns:m="http://schemas.openxmlformats.org/officeDocument/2006/math">
                    <m:r>
                      <a:rPr lang="en-SG" sz="2300" b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SG" sz="2300" b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SG" sz="23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SG" sz="23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SG" sz="23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SG" sz="23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SG" sz="23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SG" sz="23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e>
                          <m:sup>
                            <m:r>
                              <a:rPr lang="en-SG" sz="23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SG" sz="23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SG" sz="23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SG" sz="23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m:rPr>
                                    <m:sty m:val="p"/>
                                  </m:rPr>
                                  <a:rPr lang="en-SG" sz="2300" b="0" i="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SG" sz="23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sup>
                            <m:r>
                              <a:rPr lang="en-SG" sz="23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GB" sz="23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D167CA91-1718-40A2-B348-EC324D111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4" y="5333728"/>
                <a:ext cx="5328588" cy="543718"/>
              </a:xfrm>
              <a:prstGeom prst="rect">
                <a:avLst/>
              </a:prstGeom>
              <a:blipFill>
                <a:blip r:embed="rId4"/>
                <a:stretch>
                  <a:fillRect l="-1600" b="-2022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87E5DB5B-931F-4521-96F9-F24207A8B2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6076" y="5952598"/>
                <a:ext cx="3312368" cy="543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:r>
                  <a:rPr lang="en-GB" sz="2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 sz="2300" b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ime</m:t>
                    </m:r>
                    <m:r>
                      <a:rPr lang="en-SG" sz="2300" b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SG" sz="2300" b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taken</m:t>
                    </m:r>
                    <m:r>
                      <a:rPr lang="en-SG" sz="2300" b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SG" sz="2300" b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SG" sz="23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sz="2300" i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87E5DB5B-931F-4521-96F9-F24207A8B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076" y="5952598"/>
                <a:ext cx="3312368" cy="543718"/>
              </a:xfrm>
              <a:prstGeom prst="rect">
                <a:avLst/>
              </a:prstGeom>
              <a:blipFill>
                <a:blip r:embed="rId5"/>
                <a:stretch>
                  <a:fillRect l="-2578" t="-7778" b="-555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E9909517-5B28-46E0-958E-F38190E06A82}"/>
              </a:ext>
            </a:extLst>
          </p:cNvPr>
          <p:cNvSpPr txBox="1">
            <a:spLocks/>
          </p:cNvSpPr>
          <p:nvPr/>
        </p:nvSpPr>
        <p:spPr>
          <a:xfrm>
            <a:off x="119336" y="4869160"/>
            <a:ext cx="3960438" cy="66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GB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Photon’s motion in a tick-tock: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77549FF-0927-4285-AB90-0A8F211D6399}"/>
              </a:ext>
            </a:extLst>
          </p:cNvPr>
          <p:cNvGrpSpPr/>
          <p:nvPr/>
        </p:nvGrpSpPr>
        <p:grpSpPr>
          <a:xfrm>
            <a:off x="839416" y="1286167"/>
            <a:ext cx="10657184" cy="3705238"/>
            <a:chOff x="839416" y="1286167"/>
            <a:chExt cx="10657184" cy="370523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FB2A2BE-FF05-4C6C-9A3B-B221C0CABA3B}"/>
                </a:ext>
              </a:extLst>
            </p:cNvPr>
            <p:cNvSpPr/>
            <p:nvPr/>
          </p:nvSpPr>
          <p:spPr>
            <a:xfrm>
              <a:off x="839416" y="1286167"/>
              <a:ext cx="10657184" cy="37052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40" name="Content Placeholder 2">
              <a:extLst>
                <a:ext uri="{FF2B5EF4-FFF2-40B4-BE49-F238E27FC236}">
                  <a16:creationId xmlns:a16="http://schemas.microsoft.com/office/drawing/2014/main" id="{81441570-50A1-4078-94D3-A6AB1AEB18AB}"/>
                </a:ext>
              </a:extLst>
            </p:cNvPr>
            <p:cNvSpPr txBox="1">
              <a:spLocks/>
            </p:cNvSpPr>
            <p:nvPr/>
          </p:nvSpPr>
          <p:spPr>
            <a:xfrm>
              <a:off x="1055440" y="1412776"/>
              <a:ext cx="3312368" cy="66596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GB" sz="2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You see a stationary clock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6DC8AB8-55F1-4567-B9EF-5CA46852FE14}"/>
                </a:ext>
              </a:extLst>
            </p:cNvPr>
            <p:cNvCxnSpPr/>
            <p:nvPr/>
          </p:nvCxnSpPr>
          <p:spPr>
            <a:xfrm flipV="1">
              <a:off x="2657648" y="2129316"/>
              <a:ext cx="0" cy="225382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205BDF1-997B-4961-B2DC-E1E9A9AD13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4072" y="2114824"/>
              <a:ext cx="2088232" cy="2304256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D32D18C-81F1-4329-856B-8EBA555AC8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62304" y="2129316"/>
              <a:ext cx="2088232" cy="2304256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8CD89C2-346F-4E15-9C9C-5C2837B34D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6676" y="3540718"/>
              <a:ext cx="0" cy="586910"/>
            </a:xfrm>
            <a:prstGeom prst="line">
              <a:avLst/>
            </a:prstGeom>
            <a:ln w="19050">
              <a:solidFill>
                <a:schemeClr val="accent6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B3420A4-A8DE-45C7-B0A9-413A869348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7648" y="2098056"/>
              <a:ext cx="0" cy="826888"/>
            </a:xfrm>
            <a:prstGeom prst="line">
              <a:avLst/>
            </a:prstGeom>
            <a:ln w="19050">
              <a:solidFill>
                <a:schemeClr val="accent6"/>
              </a:solidFill>
              <a:head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FFF8CD8-A51B-4113-9213-C3CDB57A86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1427" y="3120300"/>
              <a:ext cx="383946" cy="423664"/>
            </a:xfrm>
            <a:prstGeom prst="line">
              <a:avLst/>
            </a:prstGeom>
            <a:ln w="19050">
              <a:solidFill>
                <a:schemeClr val="accent6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B661670-9BED-475E-9883-FD6E6A56D41D}"/>
                </a:ext>
              </a:extLst>
            </p:cNvPr>
            <p:cNvCxnSpPr>
              <a:cxnSpLocks/>
            </p:cNvCxnSpPr>
            <p:nvPr/>
          </p:nvCxnSpPr>
          <p:spPr>
            <a:xfrm>
              <a:off x="9273558" y="2907106"/>
              <a:ext cx="383946" cy="423664"/>
            </a:xfrm>
            <a:prstGeom prst="line">
              <a:avLst/>
            </a:prstGeom>
            <a:ln w="19050">
              <a:solidFill>
                <a:schemeClr val="accent6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Content Placeholder 2">
              <a:extLst>
                <a:ext uri="{FF2B5EF4-FFF2-40B4-BE49-F238E27FC236}">
                  <a16:creationId xmlns:a16="http://schemas.microsoft.com/office/drawing/2014/main" id="{CC2FC3B5-8E78-4499-AEF4-38DEDDF40821}"/>
                </a:ext>
              </a:extLst>
            </p:cNvPr>
            <p:cNvSpPr txBox="1">
              <a:spLocks/>
            </p:cNvSpPr>
            <p:nvPr/>
          </p:nvSpPr>
          <p:spPr>
            <a:xfrm>
              <a:off x="6456040" y="1412776"/>
              <a:ext cx="4320480" cy="57606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r>
                <a:rPr lang="en-GB" sz="2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Your friend sees a moving clock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A9BFDE4-C57E-4861-9890-6C1A165BDA15}"/>
                </a:ext>
              </a:extLst>
            </p:cNvPr>
            <p:cNvSpPr/>
            <p:nvPr/>
          </p:nvSpPr>
          <p:spPr>
            <a:xfrm>
              <a:off x="2232686" y="1975670"/>
              <a:ext cx="864095" cy="1223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D2026C8-56A4-4634-8DB3-01B136B80F5B}"/>
                </a:ext>
              </a:extLst>
            </p:cNvPr>
            <p:cNvSpPr/>
            <p:nvPr/>
          </p:nvSpPr>
          <p:spPr>
            <a:xfrm>
              <a:off x="2215383" y="4386734"/>
              <a:ext cx="864095" cy="1223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6215A68-0D4B-4C2E-A54F-E71DB86AE708}"/>
                </a:ext>
              </a:extLst>
            </p:cNvPr>
            <p:cNvSpPr/>
            <p:nvPr/>
          </p:nvSpPr>
          <p:spPr>
            <a:xfrm>
              <a:off x="8112225" y="1988840"/>
              <a:ext cx="864095" cy="1223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9009422-3EEC-433C-AE92-0215F8CD591C}"/>
                </a:ext>
              </a:extLst>
            </p:cNvPr>
            <p:cNvSpPr/>
            <p:nvPr/>
          </p:nvSpPr>
          <p:spPr>
            <a:xfrm>
              <a:off x="6039623" y="4429297"/>
              <a:ext cx="864095" cy="1223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8187A31-FA1E-430A-9451-5B4338362490}"/>
                </a:ext>
              </a:extLst>
            </p:cNvPr>
            <p:cNvSpPr/>
            <p:nvPr/>
          </p:nvSpPr>
          <p:spPr>
            <a:xfrm>
              <a:off x="10200457" y="4437112"/>
              <a:ext cx="864095" cy="1223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E23A89B-865F-4E78-B678-6A60CD0EAF1C}"/>
                </a:ext>
              </a:extLst>
            </p:cNvPr>
            <p:cNvCxnSpPr/>
            <p:nvPr/>
          </p:nvCxnSpPr>
          <p:spPr>
            <a:xfrm>
              <a:off x="1905584" y="2107545"/>
              <a:ext cx="0" cy="225382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C45C0AD-564E-433D-8244-BF5B8DA83E34}"/>
                </a:ext>
              </a:extLst>
            </p:cNvPr>
            <p:cNvSpPr txBox="1"/>
            <p:nvPr/>
          </p:nvSpPr>
          <p:spPr>
            <a:xfrm>
              <a:off x="1559498" y="2924944"/>
              <a:ext cx="64807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4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L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17E6296-1427-4E8A-86B9-EA1A58A4E5C4}"/>
                </a:ext>
              </a:extLst>
            </p:cNvPr>
            <p:cNvCxnSpPr/>
            <p:nvPr/>
          </p:nvCxnSpPr>
          <p:spPr>
            <a:xfrm>
              <a:off x="8557661" y="2129316"/>
              <a:ext cx="0" cy="225382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0EA8672-C602-4070-BDEB-0155F4AE2089}"/>
                </a:ext>
              </a:extLst>
            </p:cNvPr>
            <p:cNvSpPr txBox="1"/>
            <p:nvPr/>
          </p:nvSpPr>
          <p:spPr>
            <a:xfrm>
              <a:off x="8212700" y="2950255"/>
              <a:ext cx="64807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4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L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F0372F42-37DD-4A2A-B0D5-FC2AB200DE15}"/>
                </a:ext>
              </a:extLst>
            </p:cNvPr>
            <p:cNvCxnSpPr/>
            <p:nvPr/>
          </p:nvCxnSpPr>
          <p:spPr>
            <a:xfrm>
              <a:off x="6471670" y="4682753"/>
              <a:ext cx="4178866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86C26A6B-DC52-450B-A7E6-55354F6475A0}"/>
                    </a:ext>
                  </a:extLst>
                </p:cNvPr>
                <p:cNvSpPr txBox="1"/>
                <p:nvPr/>
              </p:nvSpPr>
              <p:spPr>
                <a:xfrm>
                  <a:off x="8256240" y="4437112"/>
                  <a:ext cx="648070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m:rPr>
                            <m:sty m:val="p"/>
                          </m:rPr>
                          <a:rPr lang="en-SG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SG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SG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SG" sz="240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86C26A6B-DC52-450B-A7E6-55354F6475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6240" y="4437112"/>
                  <a:ext cx="648070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8411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Content Placeholder 2">
              <a:extLst>
                <a:ext uri="{FF2B5EF4-FFF2-40B4-BE49-F238E27FC236}">
                  <a16:creationId xmlns:a16="http://schemas.microsoft.com/office/drawing/2014/main" id="{B1374F0E-21EC-4713-A95A-F13365674938}"/>
                </a:ext>
              </a:extLst>
            </p:cNvPr>
            <p:cNvSpPr txBox="1">
              <a:spLocks/>
            </p:cNvSpPr>
            <p:nvPr/>
          </p:nvSpPr>
          <p:spPr>
            <a:xfrm>
              <a:off x="2817873" y="3446832"/>
              <a:ext cx="973871" cy="66596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GB" sz="2300" i="1" dirty="0">
                  <a:solidFill>
                    <a:schemeClr val="accent6"/>
                  </a:solidFill>
                </a:rPr>
                <a:t>Tick</a:t>
              </a:r>
            </a:p>
          </p:txBody>
        </p:sp>
        <p:sp>
          <p:nvSpPr>
            <p:cNvPr id="61" name="Content Placeholder 2">
              <a:extLst>
                <a:ext uri="{FF2B5EF4-FFF2-40B4-BE49-F238E27FC236}">
                  <a16:creationId xmlns:a16="http://schemas.microsoft.com/office/drawing/2014/main" id="{E10AC0EC-5BF7-4EDE-B300-055BC63FB2FB}"/>
                </a:ext>
              </a:extLst>
            </p:cNvPr>
            <p:cNvSpPr txBox="1">
              <a:spLocks/>
            </p:cNvSpPr>
            <p:nvPr/>
          </p:nvSpPr>
          <p:spPr>
            <a:xfrm>
              <a:off x="2839925" y="2626371"/>
              <a:ext cx="973871" cy="66596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GB" sz="2300" i="1" dirty="0">
                  <a:solidFill>
                    <a:schemeClr val="accent6"/>
                  </a:solidFill>
                </a:rPr>
                <a:t>Tock</a:t>
              </a:r>
            </a:p>
          </p:txBody>
        </p:sp>
        <p:sp>
          <p:nvSpPr>
            <p:cNvPr id="62" name="Content Placeholder 2">
              <a:extLst>
                <a:ext uri="{FF2B5EF4-FFF2-40B4-BE49-F238E27FC236}">
                  <a16:creationId xmlns:a16="http://schemas.microsoft.com/office/drawing/2014/main" id="{D49F188C-7C14-45E3-BC26-21AC96B90647}"/>
                </a:ext>
              </a:extLst>
            </p:cNvPr>
            <p:cNvSpPr txBox="1">
              <a:spLocks/>
            </p:cNvSpPr>
            <p:nvPr/>
          </p:nvSpPr>
          <p:spPr>
            <a:xfrm>
              <a:off x="6756261" y="2881309"/>
              <a:ext cx="973871" cy="66596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GB" sz="2300" i="1" dirty="0">
                  <a:solidFill>
                    <a:schemeClr val="accent6"/>
                  </a:solidFill>
                </a:rPr>
                <a:t>Tick</a:t>
              </a:r>
            </a:p>
          </p:txBody>
        </p:sp>
        <p:sp>
          <p:nvSpPr>
            <p:cNvPr id="63" name="Content Placeholder 2">
              <a:extLst>
                <a:ext uri="{FF2B5EF4-FFF2-40B4-BE49-F238E27FC236}">
                  <a16:creationId xmlns:a16="http://schemas.microsoft.com/office/drawing/2014/main" id="{A3803C2F-295B-41BB-8A70-81832BC832B3}"/>
                </a:ext>
              </a:extLst>
            </p:cNvPr>
            <p:cNvSpPr txBox="1">
              <a:spLocks/>
            </p:cNvSpPr>
            <p:nvPr/>
          </p:nvSpPr>
          <p:spPr>
            <a:xfrm>
              <a:off x="9730641" y="2892539"/>
              <a:ext cx="973871" cy="66596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GB" sz="2300" i="1" dirty="0">
                  <a:solidFill>
                    <a:schemeClr val="accent6"/>
                  </a:solidFill>
                </a:rPr>
                <a:t>Tock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270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2" grpId="0"/>
      <p:bldP spid="33" grpId="0"/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97D842-2EB4-49BE-B169-CB29EFA44A17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5296615" cy="1858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sz="3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informal derivation for time dilation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3C04CD6-8B6C-42DC-AF17-4B8A086B2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13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1E1F069E-F428-4F19-AF71-73AB5E09E7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5404" y="3129657"/>
                <a:ext cx="3672405" cy="543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:r>
                  <a:rPr lang="en-GB" sz="2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Distance moved </a:t>
                </a:r>
                <a14:m>
                  <m:oMath xmlns:m="http://schemas.openxmlformats.org/officeDocument/2006/math">
                    <m:r>
                      <a:rPr lang="en-SG" sz="2300" b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SG" sz="2300" b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SG" sz="23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SG" sz="23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GB" sz="23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1E1F069E-F428-4F19-AF71-73AB5E09E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4" y="3129657"/>
                <a:ext cx="3672405" cy="543718"/>
              </a:xfrm>
              <a:prstGeom prst="rect">
                <a:avLst/>
              </a:prstGeom>
              <a:blipFill>
                <a:blip r:embed="rId2"/>
                <a:stretch>
                  <a:fillRect l="-2322" t="-7778" b="-555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B0D08F69-80A1-49E4-8C0F-1F9A419BD1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99456" y="3792358"/>
                <a:ext cx="3312368" cy="543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:r>
                  <a:rPr lang="en-GB" sz="2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 sz="2300" b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ime</m:t>
                    </m:r>
                    <m:r>
                      <a:rPr lang="en-SG" sz="2300" b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SG" sz="2300" b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taken</m:t>
                    </m:r>
                    <m:r>
                      <a:rPr lang="en-SG" sz="2300" b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SG" sz="2300" b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GB" sz="23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B0D08F69-80A1-49E4-8C0F-1F9A419BD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456" y="3792358"/>
                <a:ext cx="3312368" cy="543718"/>
              </a:xfrm>
              <a:prstGeom prst="rect">
                <a:avLst/>
              </a:prstGeom>
              <a:blipFill>
                <a:blip r:embed="rId3"/>
                <a:stretch>
                  <a:fillRect l="-2762" t="-7865" b="-674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D167CA91-1718-40A2-B348-EC324D1110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12024" y="3068960"/>
                <a:ext cx="5328588" cy="543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:r>
                  <a:rPr lang="en-GB" sz="2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Distance moved </a:t>
                </a:r>
                <a14:m>
                  <m:oMath xmlns:m="http://schemas.openxmlformats.org/officeDocument/2006/math">
                    <m:r>
                      <a:rPr lang="en-SG" sz="2300" b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SG" sz="2300" b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SG" sz="23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SG" sz="23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SG" sz="23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SG" sz="23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SG" sz="23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SG" sz="23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e>
                          <m:sup>
                            <m:r>
                              <a:rPr lang="en-SG" sz="23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SG" sz="23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SG" sz="23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SG" sz="23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m:rPr>
                                    <m:sty m:val="p"/>
                                  </m:rPr>
                                  <a:rPr lang="en-SG" sz="2300" b="0" i="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SG" sz="23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sup>
                            <m:r>
                              <a:rPr lang="en-SG" sz="23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GB" sz="23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D167CA91-1718-40A2-B348-EC324D111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4" y="3068960"/>
                <a:ext cx="5328588" cy="543718"/>
              </a:xfrm>
              <a:prstGeom prst="rect">
                <a:avLst/>
              </a:prstGeom>
              <a:blipFill>
                <a:blip r:embed="rId4"/>
                <a:stretch>
                  <a:fillRect l="-1600" b="-1888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87E5DB5B-931F-4521-96F9-F24207A8B2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6076" y="3792358"/>
                <a:ext cx="3312368" cy="5437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:r>
                  <a:rPr lang="en-GB" sz="2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 sz="2300" b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ime</m:t>
                    </m:r>
                    <m:r>
                      <a:rPr lang="en-SG" sz="2300" b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SG" sz="2300" b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taken</m:t>
                    </m:r>
                    <m:r>
                      <a:rPr lang="en-SG" sz="2300" b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SG" sz="2300" b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SG" sz="23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sz="2300" i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87E5DB5B-931F-4521-96F9-F24207A8B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076" y="3792358"/>
                <a:ext cx="3312368" cy="543718"/>
              </a:xfrm>
              <a:prstGeom prst="rect">
                <a:avLst/>
              </a:prstGeom>
              <a:blipFill>
                <a:blip r:embed="rId5"/>
                <a:stretch>
                  <a:fillRect l="-2578" t="-7865" b="-674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668E36CE-9A55-428E-B81C-A77AC22C74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9416" y="4347213"/>
                <a:ext cx="3888432" cy="6659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SG" sz="2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 sz="2300" b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peed</m:t>
                    </m:r>
                    <m:r>
                      <a:rPr lang="en-SG" sz="2300" b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SG" sz="2300" b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of</m:t>
                    </m:r>
                    <m:r>
                      <a:rPr lang="en-SG" sz="2300" b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SG" sz="2300" b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light</m:t>
                    </m:r>
                    <m:r>
                      <a:rPr lang="en-SG" sz="2300" b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SG" sz="2300" b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sSup>
                          <m:sSupPr>
                            <m:ctrlPr>
                              <a:rPr lang="en-SG" sz="23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SG" sz="23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SG" sz="23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en-SG" sz="2300" b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sSup>
                          <m:sSupPr>
                            <m:ctrlPr>
                              <a:rPr lang="en-SG" sz="23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SG" sz="23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SG" sz="23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lang="en-SG" sz="23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SG" sz="230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sSup>
                          <m:sSupPr>
                            <m:ctrlPr>
                              <a:rPr lang="en-SG" sz="23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SG" sz="23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SG" sz="23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GB" sz="23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rPr>
                          <m:t> </m:t>
                        </m:r>
                      </m:den>
                    </m:f>
                  </m:oMath>
                </a14:m>
                <a:endParaRPr lang="en-SG" sz="23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668E36CE-9A55-428E-B81C-A77AC22C7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4347213"/>
                <a:ext cx="3888432" cy="665963"/>
              </a:xfrm>
              <a:prstGeom prst="rect">
                <a:avLst/>
              </a:prstGeom>
              <a:blipFill>
                <a:blip r:embed="rId6"/>
                <a:stretch>
                  <a:fillRect l="-2351" b="-550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2A071364-1A66-4EE4-9B0A-779CE7195A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28048" y="4296976"/>
                <a:ext cx="4608512" cy="6659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SG" sz="2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 sz="2300" b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peed</m:t>
                    </m:r>
                    <m:r>
                      <a:rPr lang="en-SG" sz="2300" b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SG" sz="2300" b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of</m:t>
                    </m:r>
                    <m:r>
                      <a:rPr lang="en-SG" sz="2300" b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SG" sz="2300" b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light</m:t>
                    </m:r>
                    <m:r>
                      <a:rPr lang="en-SG" sz="2300" b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SG" sz="2300" b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SG" sz="2300" b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SG" sz="23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SG" sz="23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SG" sz="23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SG" sz="23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SG" sz="230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SG" sz="230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SG" sz="230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SG" sz="23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SG" sz="23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SG" sz="23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SG" sz="230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SG" sz="2300" b="0" i="0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SG" sz="230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SG" sz="230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num>
                      <m:den>
                        <m:r>
                          <m:rPr>
                            <m:sty m:val="p"/>
                          </m:rPr>
                          <a:rPr lang="en-SG" sz="230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SG" sz="23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m:rPr>
                            <m:nor/>
                          </m:rPr>
                          <a:rPr lang="en-GB" sz="23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rPr>
                          <m:t> </m:t>
                        </m:r>
                      </m:den>
                    </m:f>
                  </m:oMath>
                </a14:m>
                <a:endParaRPr lang="en-SG" sz="23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2A071364-1A66-4EE4-9B0A-779CE7195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048" y="4296976"/>
                <a:ext cx="4608512" cy="665963"/>
              </a:xfrm>
              <a:prstGeom prst="rect">
                <a:avLst/>
              </a:prstGeom>
              <a:blipFill>
                <a:blip r:embed="rId7"/>
                <a:stretch>
                  <a:fillRect l="-1984" b="-1192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4B58D44D-AC0A-4CD2-A8D7-93B9F40FB1E8}"/>
              </a:ext>
            </a:extLst>
          </p:cNvPr>
          <p:cNvSpPr txBox="1">
            <a:spLocks/>
          </p:cNvSpPr>
          <p:nvPr/>
        </p:nvSpPr>
        <p:spPr>
          <a:xfrm>
            <a:off x="983432" y="2420888"/>
            <a:ext cx="3312368" cy="66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GB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 see a stationary clock</a:t>
            </a:r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8FF9A6D6-6BC4-42D9-8FED-E93984529A08}"/>
              </a:ext>
            </a:extLst>
          </p:cNvPr>
          <p:cNvSpPr txBox="1">
            <a:spLocks/>
          </p:cNvSpPr>
          <p:nvPr/>
        </p:nvSpPr>
        <p:spPr>
          <a:xfrm>
            <a:off x="6384032" y="2420888"/>
            <a:ext cx="4320480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GB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Your friend sees a moving clock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Content Placeholder 2">
                <a:extLst>
                  <a:ext uri="{FF2B5EF4-FFF2-40B4-BE49-F238E27FC236}">
                    <a16:creationId xmlns:a16="http://schemas.microsoft.com/office/drawing/2014/main" id="{D962C930-3A27-41C5-9321-3F48E5AC14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91566" y="5301209"/>
                <a:ext cx="4448850" cy="11521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1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SG" sz="21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SG" sz="21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1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SG" sz="21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1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SG" sz="21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p>
                            <m:sSupPr>
                              <m:ctrlPr>
                                <a:rPr lang="en-SG" sz="21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SG" sz="21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SG" sz="21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SG" sz="21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  <m:r>
                        <a:rPr lang="en-SG" sz="21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1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SG" sz="21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SG" sz="21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SG" sz="21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SG" sz="210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SG" sz="210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SG" sz="21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SG" sz="21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SG" sz="21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SG" sz="21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SG" sz="210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SG" sz="2100" b="0" i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SG" sz="210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SG" sz="21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m:rPr>
                              <m:sty m:val="p"/>
                            </m:rPr>
                            <a:rPr lang="en-SG" sz="210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SG" sz="21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nor/>
                            </m:rPr>
                            <a:rPr lang="en-GB" sz="2100" dirty="0">
                              <a:solidFill>
                                <a:schemeClr val="accent1"/>
                              </a:solidFill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SG" sz="2100" b="0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Content Placeholder 2">
                <a:extLst>
                  <a:ext uri="{FF2B5EF4-FFF2-40B4-BE49-F238E27FC236}">
                    <a16:creationId xmlns:a16="http://schemas.microsoft.com/office/drawing/2014/main" id="{D962C930-3A27-41C5-9321-3F48E5AC1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566" y="5301209"/>
                <a:ext cx="4448850" cy="11521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D916419-0408-4536-A35C-261F1E07F57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760" y="136524"/>
            <a:ext cx="6589904" cy="22908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6616D1-597B-4D3B-AFF8-C81FF4098957}"/>
              </a:ext>
            </a:extLst>
          </p:cNvPr>
          <p:cNvSpPr txBox="1"/>
          <p:nvPr/>
        </p:nvSpPr>
        <p:spPr>
          <a:xfrm>
            <a:off x="927070" y="5533134"/>
            <a:ext cx="497650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300" dirty="0">
                <a:solidFill>
                  <a:schemeClr val="accent1"/>
                </a:solidFill>
              </a:rPr>
              <a:t>Postulate: Invariance of speed of light</a:t>
            </a:r>
            <a:endParaRPr lang="en-SG" sz="2300" dirty="0"/>
          </a:p>
        </p:txBody>
      </p:sp>
    </p:spTree>
    <p:extLst>
      <p:ext uri="{BB962C8B-B14F-4D97-AF65-F5344CB8AC3E}">
        <p14:creationId xmlns:p14="http://schemas.microsoft.com/office/powerpoint/2010/main" val="113419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66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3C04CD6-8B6C-42DC-AF17-4B8A086B2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14</a:t>
            </a:fld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ontent Placeholder 2">
                <a:extLst>
                  <a:ext uri="{FF2B5EF4-FFF2-40B4-BE49-F238E27FC236}">
                    <a16:creationId xmlns:a16="http://schemas.microsoft.com/office/drawing/2014/main" id="{58C90C95-6E41-47B7-891D-178FCCFBDF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5360" y="1498466"/>
                <a:ext cx="6336704" cy="14641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SG" sz="2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Invariance of s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 sz="2300" b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peed</m:t>
                    </m:r>
                    <m:r>
                      <a:rPr lang="en-SG" sz="2300" b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SG" sz="2300" b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of</m:t>
                    </m:r>
                    <m:r>
                      <a:rPr lang="en-SG" sz="2300" b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SG" sz="2300" b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light</m:t>
                    </m:r>
                  </m:oMath>
                </a14:m>
                <a:br>
                  <a:rPr lang="en-SG" sz="23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1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SG" sz="21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SG" sz="21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100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SG" sz="21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1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SG" sz="21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p>
                            <m:sSupPr>
                              <m:ctrlPr>
                                <a:rPr lang="en-SG" sz="21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SG" sz="2100" b="0" i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SG" sz="21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SG" sz="21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  <m:r>
                        <a:rPr lang="en-SG" sz="21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1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SG" sz="2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SG" sz="21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SG" sz="21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SG" sz="2100" i="1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SG" sz="2100" i="1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SG" sz="210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SG" sz="210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SG" sz="21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SG" sz="21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SG" sz="2100" i="1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SG" sz="2100" b="0" i="0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n-SG" sz="2100" i="1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SG" sz="210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m:rPr>
                              <m:sty m:val="p"/>
                            </m:rPr>
                            <a:rPr lang="en-SG" sz="210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SG" sz="21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nor/>
                            </m:rPr>
                            <a:rPr lang="en-GB" sz="2100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SG" sz="21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Content Placeholder 2">
                <a:extLst>
                  <a:ext uri="{FF2B5EF4-FFF2-40B4-BE49-F238E27FC236}">
                    <a16:creationId xmlns:a16="http://schemas.microsoft.com/office/drawing/2014/main" id="{58C90C95-6E41-47B7-891D-178FCCFBD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1498466"/>
                <a:ext cx="6336704" cy="1464179"/>
              </a:xfrm>
              <a:prstGeom prst="rect">
                <a:avLst/>
              </a:prstGeom>
              <a:blipFill>
                <a:blip r:embed="rId3"/>
                <a:stretch>
                  <a:fillRect l="-1347" t="-33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32D724C-7527-49E1-8A94-4F06B3C74EBB}"/>
                  </a:ext>
                </a:extLst>
              </p:cNvPr>
              <p:cNvSpPr txBox="1"/>
              <p:nvPr/>
            </p:nvSpPr>
            <p:spPr>
              <a:xfrm>
                <a:off x="1919536" y="2962645"/>
                <a:ext cx="2475421" cy="4431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SG" sz="17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SG" sz="17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SG" sz="17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SG" sz="17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SG" sz="17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SG" sz="170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sSup>
                                  <m:sSupPr>
                                    <m:ctrlPr>
                                      <a:rPr lang="en-SG" sz="17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SG" sz="17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SG" sz="17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den>
                            </m:f>
                            <m:r>
                              <m:rPr>
                                <m:sty m:val="p"/>
                              </m:rPr>
                              <a:rPr lang="en-SG" sz="170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SG" sz="17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SG" sz="17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SG" sz="17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=4</m:t>
                    </m:r>
                    <m:sSup>
                      <m:sSupPr>
                        <m:ctrlPr>
                          <a:rPr lang="en-SG" sz="17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17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SG" sz="17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SG" sz="17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SG" sz="17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17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SG" sz="17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SG" sz="17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SG" sz="17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SG" sz="1700" b="0" i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SG" sz="17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a:rPr lang="en-SG" sz="17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SG" sz="17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32D724C-7527-49E1-8A94-4F06B3C74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536" y="2962645"/>
                <a:ext cx="2475421" cy="4431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214C8A6-7D71-4E41-90EB-647295A230FC}"/>
                  </a:ext>
                </a:extLst>
              </p:cNvPr>
              <p:cNvSpPr txBox="1"/>
              <p:nvPr/>
            </p:nvSpPr>
            <p:spPr>
              <a:xfrm>
                <a:off x="767408" y="3645024"/>
                <a:ext cx="2611035" cy="5930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G" sz="17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SG" sz="17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SG" sz="17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SG" sz="17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SG" sz="17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SG" sz="17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SG" sz="17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SG" sz="17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SG" sz="17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SG" sz="17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SG" sz="17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SG" sz="17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SG" sz="17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SG" sz="170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sSup>
                                        <m:sSupPr>
                                          <m:ctrlPr>
                                            <a:rPr lang="en-SG" sz="17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SG" sz="17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SG" sz="17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SG" sz="17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SG" sz="17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den>
                          </m:f>
                          <m:r>
                            <a:rPr lang="en-SG" sz="17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SG" sz="17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17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SG" sz="17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SG" sz="17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SG" sz="17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17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SG" sz="17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SG" sz="17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214C8A6-7D71-4E41-90EB-647295A23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08" y="3645024"/>
                <a:ext cx="2611035" cy="5930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B67033-CC59-41B8-9C8E-95D7FBA20CC8}"/>
                  </a:ext>
                </a:extLst>
              </p:cNvPr>
              <p:cNvSpPr txBox="1"/>
              <p:nvPr/>
            </p:nvSpPr>
            <p:spPr>
              <a:xfrm>
                <a:off x="335360" y="4509120"/>
                <a:ext cx="5328592" cy="10322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G" sz="17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SG" sz="17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SG" sz="170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SG" sz="17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SG" sz="17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17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17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17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SG" sz="17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17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SG" sz="17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SG" sz="17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SG" sz="17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SG" sz="1700" b="0" i="0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sSup>
                                    <m:sSupPr>
                                      <m:ctrlPr>
                                        <a:rPr lang="en-SG" sz="17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SG" sz="17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SG" sz="1700" b="0" i="1" smtClean="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SG" sz="17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SG" sz="17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SG" sz="17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17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SG" sz="17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SG" sz="17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SG" sz="17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17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SG" sz="17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SG" sz="17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SG" sz="17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SG" sz="1700" b="0" i="0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SG" sz="17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SG" sz="1700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  <m:sup>
                              <m:r>
                                <a:rPr lang="en-SG" sz="17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SG" sz="17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17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17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SG" sz="17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SG" sz="170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sSup>
                                    <m:sSupPr>
                                      <m:ctrlPr>
                                        <a:rPr lang="en-SG" sz="17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SG" sz="17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SG" sz="17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SG" sz="17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SG" sz="17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SG" sz="17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SG" sz="17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SG" sz="17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SG" sz="17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SG" sz="17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SG" sz="17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SG" sz="1700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sSup>
                                        <m:sSupPr>
                                          <m:ctrlPr>
                                            <a:rPr lang="en-SG" sz="17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SG" sz="17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SG" sz="1700" i="1">
                                              <a:solidFill>
                                                <a:schemeClr val="tx1">
                                                  <a:lumMod val="50000"/>
                                                  <a:lumOff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SG" sz="17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SG" sz="17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SG" sz="17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SG" sz="17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SG" sz="17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  <m:r>
                        <a:rPr lang="en-SG" sz="17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17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17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SG" sz="17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SG" sz="170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sSup>
                                    <m:sSupPr>
                                      <m:ctrlPr>
                                        <a:rPr lang="en-SG" sz="17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SG" sz="17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SG" sz="1700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SG" sz="17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SG" sz="17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SG" sz="1700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SG" sz="17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SG" sz="17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SG" sz="17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SG" sz="17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SG" sz="17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SG" sz="1700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</m:oMath>
                  </m:oMathPara>
                </a14:m>
                <a:endParaRPr lang="en-SG" sz="17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SG" sz="17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B67033-CC59-41B8-9C8E-95D7FBA20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4509120"/>
                <a:ext cx="5328592" cy="10322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0EB7541-760B-4FFD-99EB-CC931CD047A6}"/>
                  </a:ext>
                </a:extLst>
              </p:cNvPr>
              <p:cNvSpPr txBox="1"/>
              <p:nvPr/>
            </p:nvSpPr>
            <p:spPr>
              <a:xfrm>
                <a:off x="7464152" y="2748843"/>
                <a:ext cx="1342868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SG" sz="23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SG" sz="23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SG" sz="23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m:rPr>
                          <m:sty m:val="p"/>
                        </m:rPr>
                        <a:rPr lang="en-SG" sz="23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SG" sz="23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SG" sz="23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0EB7541-760B-4FFD-99EB-CC931CD04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152" y="2748843"/>
                <a:ext cx="1342868" cy="353943"/>
              </a:xfrm>
              <a:prstGeom prst="rect">
                <a:avLst/>
              </a:prstGeom>
              <a:blipFill>
                <a:blip r:embed="rId8"/>
                <a:stretch>
                  <a:fillRect l="-4525" t="-3448" r="-4977" b="-2069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82926B4-259A-4C24-B721-E8D6B0C46A7D}"/>
                  </a:ext>
                </a:extLst>
              </p:cNvPr>
              <p:cNvSpPr txBox="1"/>
              <p:nvPr/>
            </p:nvSpPr>
            <p:spPr>
              <a:xfrm>
                <a:off x="8955272" y="2539850"/>
                <a:ext cx="1774781" cy="11051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SG" sz="23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SG" sz="23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SG" sz="23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SG" sz="23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SG" sz="23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SG" sz="23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SG" sz="23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SG" sz="23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SG" sz="23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SG" sz="23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82926B4-259A-4C24-B721-E8D6B0C46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5272" y="2539850"/>
                <a:ext cx="1774781" cy="110517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itle 1">
            <a:extLst>
              <a:ext uri="{FF2B5EF4-FFF2-40B4-BE49-F238E27FC236}">
                <a16:creationId xmlns:a16="http://schemas.microsoft.com/office/drawing/2014/main" id="{75764711-AB66-4406-B23A-D66EB4864A4D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sz="3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informal derivation for time dilation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3830CB0-A903-47A3-8F5A-00134ABFDFB6}"/>
                  </a:ext>
                </a:extLst>
              </p:cNvPr>
              <p:cNvSpPr txBox="1"/>
              <p:nvPr/>
            </p:nvSpPr>
            <p:spPr>
              <a:xfrm>
                <a:off x="7676740" y="4221088"/>
                <a:ext cx="3231334" cy="1074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SG" sz="2300" dirty="0">
                    <a:solidFill>
                      <a:schemeClr val="accent1"/>
                    </a:solidFill>
                  </a:rPr>
                  <a:t>Since </a:t>
                </a:r>
                <a14:m>
                  <m:oMath xmlns:m="http://schemas.openxmlformats.org/officeDocument/2006/math">
                    <m:r>
                      <a:rPr lang="en-SG" sz="23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SG" sz="23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SG" sz="23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SG" sz="23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ad>
                      <m:radPr>
                        <m:degHide m:val="on"/>
                        <m:ctrlPr>
                          <a:rPr lang="en-SG" sz="23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SG" sz="23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SG" sz="23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SG" sz="23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SG" sz="23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SG" sz="23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SG" sz="23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SG" sz="23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SG" sz="23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rad>
                    <m:r>
                      <a:rPr lang="en-SG" sz="23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&lt;1 , </m:t>
                    </m:r>
                  </m:oMath>
                </a14:m>
                <a:endParaRPr lang="en-SG" sz="2300" b="0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r>
                  <a:rPr lang="en-SG" sz="2300" b="0" dirty="0">
                    <a:solidFill>
                      <a:schemeClr val="accent1"/>
                    </a:solidFill>
                  </a:rPr>
                  <a:t>                               </a:t>
                </a:r>
                <a14:m>
                  <m:oMath xmlns:m="http://schemas.openxmlformats.org/officeDocument/2006/math">
                    <m:r>
                      <a:rPr lang="en-SG" sz="23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SG" sz="23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SG" sz="23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3830CB0-A903-47A3-8F5A-00134ABFD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6740" y="4221088"/>
                <a:ext cx="3231334" cy="1074205"/>
              </a:xfrm>
              <a:prstGeom prst="rect">
                <a:avLst/>
              </a:prstGeom>
              <a:blipFill>
                <a:blip r:embed="rId10"/>
                <a:stretch>
                  <a:fillRect l="-5472" b="-621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A7D9067-E3A0-497A-B439-C3938B6DC600}"/>
                  </a:ext>
                </a:extLst>
              </p:cNvPr>
              <p:cNvSpPr txBox="1"/>
              <p:nvPr/>
            </p:nvSpPr>
            <p:spPr>
              <a:xfrm>
                <a:off x="8616280" y="5761866"/>
                <a:ext cx="1123256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SG" sz="23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SG" sz="23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m:rPr>
                          <m:sty m:val="p"/>
                        </m:rPr>
                        <a:rPr lang="en-SG" sz="23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SG" sz="23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SG" sz="23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A7D9067-E3A0-497A-B439-C3938B6DC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280" y="5761866"/>
                <a:ext cx="1123256" cy="353943"/>
              </a:xfrm>
              <a:prstGeom prst="rect">
                <a:avLst/>
              </a:prstGeom>
              <a:blipFill>
                <a:blip r:embed="rId11"/>
                <a:stretch>
                  <a:fillRect l="-5405" t="-3448" r="-6486" b="-1034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BA5C27-877D-D308-E228-FEEB6C31A7C3}"/>
                  </a:ext>
                </a:extLst>
              </p:cNvPr>
              <p:cNvSpPr txBox="1"/>
              <p:nvPr/>
            </p:nvSpPr>
            <p:spPr>
              <a:xfrm>
                <a:off x="1991544" y="5625525"/>
                <a:ext cx="1887248" cy="9130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SG" sz="190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SG" sz="19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SG" sz="19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SG" sz="19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19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SG" sz="19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SG" sz="19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SG" sz="19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SG" sz="19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SG" sz="19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SG" sz="19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SG" sz="19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SG" sz="19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SG" sz="1900" i="1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rad>
                        </m:den>
                      </m:f>
                      <m:r>
                        <m:rPr>
                          <m:sty m:val="p"/>
                        </m:rPr>
                        <a:rPr lang="en-SG" sz="1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SG" sz="19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SG" sz="19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SG" sz="19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BA5C27-877D-D308-E228-FEEB6C31A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4" y="5625525"/>
                <a:ext cx="1887248" cy="91300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016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50" grpId="0"/>
      <p:bldP spid="51" grpId="0"/>
      <p:bldP spid="53" grpId="0"/>
      <p:bldP spid="54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97D842-2EB4-49BE-B169-CB29EFA44A17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Summary of time dilation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3C04CD6-8B6C-42DC-AF17-4B8A086B2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15</a:t>
            </a:fld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A85BD5-C1E2-98A6-30EF-F9C7A33B7FA8}"/>
                  </a:ext>
                </a:extLst>
              </p:cNvPr>
              <p:cNvSpPr txBox="1"/>
              <p:nvPr/>
            </p:nvSpPr>
            <p:spPr>
              <a:xfrm>
                <a:off x="5116798" y="3933056"/>
                <a:ext cx="1152046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SG" sz="23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SG" sz="23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SG" sz="23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A85BD5-C1E2-98A6-30EF-F9C7A33B7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798" y="3933056"/>
                <a:ext cx="1152046" cy="353943"/>
              </a:xfrm>
              <a:prstGeom prst="rect">
                <a:avLst/>
              </a:prstGeom>
              <a:blipFill>
                <a:blip r:embed="rId2"/>
                <a:stretch>
                  <a:fillRect l="-5291" r="-4233" b="-689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1E9080A8-ED45-D0B0-9CD3-F7884E625453}"/>
              </a:ext>
            </a:extLst>
          </p:cNvPr>
          <p:cNvGrpSpPr/>
          <p:nvPr/>
        </p:nvGrpSpPr>
        <p:grpSpPr>
          <a:xfrm>
            <a:off x="3143672" y="1202821"/>
            <a:ext cx="6192688" cy="2591759"/>
            <a:chOff x="1202123" y="1388791"/>
            <a:chExt cx="9862429" cy="4127617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501FCE0-F44E-477A-9734-268CA883346A}"/>
                </a:ext>
              </a:extLst>
            </p:cNvPr>
            <p:cNvCxnSpPr/>
            <p:nvPr/>
          </p:nvCxnSpPr>
          <p:spPr>
            <a:xfrm flipV="1">
              <a:off x="2657648" y="2345340"/>
              <a:ext cx="0" cy="225382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D95D743-FC93-4C95-89B4-8F1DB39BAD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4072" y="2330848"/>
              <a:ext cx="2088232" cy="2304256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B8FE4A2-5677-4E98-B56C-34D11B100D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62304" y="2345340"/>
              <a:ext cx="2088232" cy="2304256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ED21AFB-B23D-4518-903C-ECEFCC2860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6676" y="3756742"/>
              <a:ext cx="0" cy="586910"/>
            </a:xfrm>
            <a:prstGeom prst="line">
              <a:avLst/>
            </a:prstGeom>
            <a:ln w="19050">
              <a:solidFill>
                <a:schemeClr val="accent6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3D66FF2-8AD1-4882-A9E9-AC001D0A5F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7648" y="2314080"/>
              <a:ext cx="0" cy="826888"/>
            </a:xfrm>
            <a:prstGeom prst="line">
              <a:avLst/>
            </a:prstGeom>
            <a:ln w="19050">
              <a:solidFill>
                <a:schemeClr val="accent6"/>
              </a:solidFill>
              <a:head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F987AD0-39E3-4213-813C-DF168B7232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1427" y="3336324"/>
              <a:ext cx="383946" cy="423664"/>
            </a:xfrm>
            <a:prstGeom prst="line">
              <a:avLst/>
            </a:prstGeom>
            <a:ln w="19050">
              <a:solidFill>
                <a:schemeClr val="accent6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BAEB15C-9236-40A9-95EF-A0F100D63A79}"/>
                </a:ext>
              </a:extLst>
            </p:cNvPr>
            <p:cNvCxnSpPr>
              <a:cxnSpLocks/>
            </p:cNvCxnSpPr>
            <p:nvPr/>
          </p:nvCxnSpPr>
          <p:spPr>
            <a:xfrm>
              <a:off x="9273558" y="3123130"/>
              <a:ext cx="383946" cy="423664"/>
            </a:xfrm>
            <a:prstGeom prst="line">
              <a:avLst/>
            </a:prstGeom>
            <a:ln w="19050">
              <a:solidFill>
                <a:schemeClr val="accent6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AA3874A3-3400-430F-BCAF-7EDA3C49C7BA}"/>
                </a:ext>
              </a:extLst>
            </p:cNvPr>
            <p:cNvSpPr txBox="1">
              <a:spLocks/>
            </p:cNvSpPr>
            <p:nvPr/>
          </p:nvSpPr>
          <p:spPr>
            <a:xfrm>
              <a:off x="6546080" y="4940345"/>
              <a:ext cx="4032448" cy="57606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GB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What your friend sees 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13BF6D7-5BFE-4847-9326-A9E0ABC1040C}"/>
                </a:ext>
              </a:extLst>
            </p:cNvPr>
            <p:cNvSpPr/>
            <p:nvPr/>
          </p:nvSpPr>
          <p:spPr>
            <a:xfrm>
              <a:off x="2232686" y="2191694"/>
              <a:ext cx="864095" cy="1223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6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2EF245E-9B7A-4E3E-AA27-F1F92365EA78}"/>
                </a:ext>
              </a:extLst>
            </p:cNvPr>
            <p:cNvSpPr/>
            <p:nvPr/>
          </p:nvSpPr>
          <p:spPr>
            <a:xfrm>
              <a:off x="2215383" y="4602758"/>
              <a:ext cx="864095" cy="1223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6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4F13880-8291-43E7-844A-DC8DA235C109}"/>
                </a:ext>
              </a:extLst>
            </p:cNvPr>
            <p:cNvSpPr/>
            <p:nvPr/>
          </p:nvSpPr>
          <p:spPr>
            <a:xfrm>
              <a:off x="8112225" y="2204864"/>
              <a:ext cx="864095" cy="1223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60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AB1854B-19DD-45D6-8360-7795823F8561}"/>
                </a:ext>
              </a:extLst>
            </p:cNvPr>
            <p:cNvSpPr/>
            <p:nvPr/>
          </p:nvSpPr>
          <p:spPr>
            <a:xfrm>
              <a:off x="6039623" y="4645321"/>
              <a:ext cx="864095" cy="1223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6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8887032-0252-417C-BE38-B2EF0E6B26BC}"/>
                </a:ext>
              </a:extLst>
            </p:cNvPr>
            <p:cNvSpPr/>
            <p:nvPr/>
          </p:nvSpPr>
          <p:spPr>
            <a:xfrm>
              <a:off x="10200457" y="4653136"/>
              <a:ext cx="864095" cy="1223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600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55B7EA7A-A19D-DF9B-F816-0C6F931A89E7}"/>
                </a:ext>
              </a:extLst>
            </p:cNvPr>
            <p:cNvSpPr txBox="1">
              <a:spLocks/>
            </p:cNvSpPr>
            <p:nvPr/>
          </p:nvSpPr>
          <p:spPr>
            <a:xfrm>
              <a:off x="1202123" y="1399028"/>
              <a:ext cx="3440382" cy="57606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GB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Moving observer</a:t>
              </a:r>
            </a:p>
          </p:txBody>
        </p: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50EE19A1-73BC-C823-F136-A186236D027C}"/>
                </a:ext>
              </a:extLst>
            </p:cNvPr>
            <p:cNvSpPr txBox="1">
              <a:spLocks/>
            </p:cNvSpPr>
            <p:nvPr/>
          </p:nvSpPr>
          <p:spPr>
            <a:xfrm>
              <a:off x="7032104" y="1388791"/>
              <a:ext cx="3917767" cy="57606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GB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Stationary observer</a:t>
              </a:r>
            </a:p>
          </p:txBody>
        </p:sp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4D92E264-792F-B0C4-4DBE-DF4092621305}"/>
                </a:ext>
              </a:extLst>
            </p:cNvPr>
            <p:cNvSpPr txBox="1">
              <a:spLocks/>
            </p:cNvSpPr>
            <p:nvPr/>
          </p:nvSpPr>
          <p:spPr>
            <a:xfrm>
              <a:off x="1202123" y="4931522"/>
              <a:ext cx="2952327" cy="57606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GB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What you see </a:t>
              </a:r>
            </a:p>
          </p:txBody>
        </p:sp>
      </p:grp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7BCF0BFB-2D24-BE3D-CB4A-B370D6424BD0}"/>
              </a:ext>
            </a:extLst>
          </p:cNvPr>
          <p:cNvSpPr txBox="1">
            <a:spLocks/>
          </p:cNvSpPr>
          <p:nvPr/>
        </p:nvSpPr>
        <p:spPr>
          <a:xfrm>
            <a:off x="1415480" y="4553959"/>
            <a:ext cx="9505056" cy="15312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Stationary observer measures a longer time interval between the events.</a:t>
            </a:r>
          </a:p>
          <a:p>
            <a:r>
              <a:rPr lang="en-GB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stationary observer could visually see a moving analogue clock face, the hands move in slow motion.</a:t>
            </a:r>
          </a:p>
        </p:txBody>
      </p:sp>
    </p:spTree>
    <p:extLst>
      <p:ext uri="{BB962C8B-B14F-4D97-AF65-F5344CB8AC3E}">
        <p14:creationId xmlns:p14="http://schemas.microsoft.com/office/powerpoint/2010/main" val="4019347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3C04CD6-8B6C-42DC-AF17-4B8A086B2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09320"/>
            <a:ext cx="2844800" cy="365125"/>
          </a:xfrm>
        </p:spPr>
        <p:txBody>
          <a:bodyPr/>
          <a:lstStyle/>
          <a:p>
            <a:fld id="{7081BC99-F884-43C5-B753-915CEB8D5D35}" type="slidenum">
              <a:rPr lang="en-SG" smtClean="0"/>
              <a:pPr/>
              <a:t>16</a:t>
            </a:fld>
            <a:endParaRPr lang="en-SG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AA3874A3-3400-430F-BCAF-7EDA3C49C7BA}"/>
              </a:ext>
            </a:extLst>
          </p:cNvPr>
          <p:cNvSpPr txBox="1">
            <a:spLocks/>
          </p:cNvSpPr>
          <p:nvPr/>
        </p:nvSpPr>
        <p:spPr>
          <a:xfrm>
            <a:off x="740744" y="757664"/>
            <a:ext cx="10841656" cy="15192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>
                <a:solidFill>
                  <a:schemeClr val="accent1"/>
                </a:solidFill>
              </a:rPr>
              <a:t>Henceforth, space by itself, and time by itself, are doomed to fade away into mere shadows, and only a kind of union of the two will preserve an independent reality. </a:t>
            </a:r>
          </a:p>
          <a:p>
            <a:pPr marL="0" indent="0" algn="r">
              <a:buNone/>
            </a:pPr>
            <a:r>
              <a:rPr lang="en-GB" sz="2400" dirty="0">
                <a:solidFill>
                  <a:schemeClr val="accent1"/>
                </a:solidFill>
              </a:rPr>
              <a:t>– Hermann </a:t>
            </a:r>
            <a:r>
              <a:rPr lang="en-GB" sz="2400" dirty="0" err="1">
                <a:solidFill>
                  <a:schemeClr val="accent1"/>
                </a:solidFill>
              </a:rPr>
              <a:t>Minkowski</a:t>
            </a:r>
            <a:r>
              <a:rPr lang="en-GB" sz="2400" dirty="0">
                <a:solidFill>
                  <a:schemeClr val="accent1"/>
                </a:solidFill>
              </a:rPr>
              <a:t> </a:t>
            </a:r>
            <a:endParaRPr lang="en-GB" sz="2300" dirty="0">
              <a:solidFill>
                <a:schemeClr val="accent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73B267-CD0B-4565-8DC2-5759DA8CC9E4}"/>
              </a:ext>
            </a:extLst>
          </p:cNvPr>
          <p:cNvGrpSpPr/>
          <p:nvPr/>
        </p:nvGrpSpPr>
        <p:grpSpPr>
          <a:xfrm>
            <a:off x="3546278" y="3145727"/>
            <a:ext cx="7889328" cy="2083473"/>
            <a:chOff x="2311128" y="2852936"/>
            <a:chExt cx="7889328" cy="20834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Content Placeholder 2">
                  <a:extLst>
                    <a:ext uri="{FF2B5EF4-FFF2-40B4-BE49-F238E27FC236}">
                      <a16:creationId xmlns:a16="http://schemas.microsoft.com/office/drawing/2014/main" id="{AA3874A3-3400-430F-BCAF-7EDA3C49C7B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447928" y="3197074"/>
                  <a:ext cx="4752528" cy="136815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SG" sz="2300" dirty="0">
                      <a:solidFill>
                        <a:schemeClr val="accent6"/>
                      </a:solidFill>
                    </a:rPr>
                    <a:t>Spacetime vector of an </a:t>
                  </a:r>
                  <a:r>
                    <a:rPr lang="en-SG" sz="2300" i="1" dirty="0">
                      <a:solidFill>
                        <a:schemeClr val="accent6"/>
                      </a:solidFill>
                    </a:rPr>
                    <a:t>event</a:t>
                  </a:r>
                  <a:r>
                    <a:rPr lang="en-SG" sz="2300" dirty="0">
                      <a:solidFill>
                        <a:schemeClr val="accent6"/>
                      </a:solidFill>
                    </a:rPr>
                    <a:t>: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SG" sz="23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30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SG" sz="23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SG" sz="23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𝑐𝑡</m:t>
                                    </m:r>
                                  </m:e>
                                  <m:e>
                                    <m:r>
                                      <a:rPr lang="en-SG" sz="23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SG" sz="23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SG" sz="23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e>
                                    <m:r>
                                      <a:rPr lang="en-SG" sz="23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a14:m>
                  <a:endParaRPr lang="en-GB" sz="23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Content Placeholder 2">
                  <a:extLst>
                    <a:ext uri="{FF2B5EF4-FFF2-40B4-BE49-F238E27FC236}">
                      <a16:creationId xmlns:a16="http://schemas.microsoft.com/office/drawing/2014/main" id="{AA3874A3-3400-430F-BCAF-7EDA3C49C7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7928" y="3197074"/>
                  <a:ext cx="4752528" cy="1368152"/>
                </a:xfrm>
                <a:prstGeom prst="rect">
                  <a:avLst/>
                </a:prstGeom>
                <a:blipFill>
                  <a:blip r:embed="rId2"/>
                  <a:stretch>
                    <a:fillRect l="-1926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Content Placeholder 2">
                  <a:extLst>
                    <a:ext uri="{FF2B5EF4-FFF2-40B4-BE49-F238E27FC236}">
                      <a16:creationId xmlns:a16="http://schemas.microsoft.com/office/drawing/2014/main" id="{6B2A516C-52CE-4C95-A130-DD98B1BC23A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311128" y="3784281"/>
                  <a:ext cx="2992784" cy="115212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en-SG" sz="23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Position vector: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SG" sz="230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30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SG" sz="23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SG" sz="23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SG" sz="23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e>
                                    <m:r>
                                      <a:rPr lang="en-SG" sz="23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a14:m>
                  <a:endParaRPr lang="en-GB" sz="2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1" name="Content Placeholder 2">
                  <a:extLst>
                    <a:ext uri="{FF2B5EF4-FFF2-40B4-BE49-F238E27FC236}">
                      <a16:creationId xmlns:a16="http://schemas.microsoft.com/office/drawing/2014/main" id="{6B2A516C-52CE-4C95-A130-DD98B1BC23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1128" y="3784281"/>
                  <a:ext cx="2992784" cy="1152128"/>
                </a:xfrm>
                <a:prstGeom prst="rect">
                  <a:avLst/>
                </a:prstGeom>
                <a:blipFill>
                  <a:blip r:embed="rId3"/>
                  <a:stretch>
                    <a:fillRect l="-2851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454080BE-3404-4E64-A5FD-61FB8ECD5226}"/>
                    </a:ext>
                  </a:extLst>
                </p:cNvPr>
                <p:cNvSpPr txBox="1"/>
                <p:nvPr/>
              </p:nvSpPr>
              <p:spPr>
                <a:xfrm>
                  <a:off x="3519362" y="2996952"/>
                  <a:ext cx="1528070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SG" sz="23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Time: </a:t>
                  </a:r>
                  <a14:m>
                    <m:oMath xmlns:m="http://schemas.openxmlformats.org/officeDocument/2006/math">
                      <m:r>
                        <a:rPr lang="en-SG" sz="23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endParaRPr lang="en-SG" sz="2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454080BE-3404-4E64-A5FD-61FB8ECD52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9362" y="2996952"/>
                  <a:ext cx="1528070" cy="446276"/>
                </a:xfrm>
                <a:prstGeom prst="rect">
                  <a:avLst/>
                </a:prstGeom>
                <a:blipFill>
                  <a:blip r:embed="rId4"/>
                  <a:stretch>
                    <a:fillRect l="-5578" t="-10959" b="-30137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02B3DECA-9E42-4987-A42E-1EBE7EE880E7}"/>
                </a:ext>
              </a:extLst>
            </p:cNvPr>
            <p:cNvSpPr/>
            <p:nvPr/>
          </p:nvSpPr>
          <p:spPr>
            <a:xfrm>
              <a:off x="5015880" y="2852936"/>
              <a:ext cx="288032" cy="1944216"/>
            </a:xfrm>
            <a:prstGeom prst="rightBrace">
              <a:avLst>
                <a:gd name="adj1" fmla="val 76427"/>
                <a:gd name="adj2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7C4CB37-1DED-30DA-7458-29D0915589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4" r="67520"/>
          <a:stretch/>
        </p:blipFill>
        <p:spPr>
          <a:xfrm>
            <a:off x="946398" y="2420888"/>
            <a:ext cx="2170609" cy="38485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1BE0E1-F653-914E-30CD-9179058DEF12}"/>
              </a:ext>
            </a:extLst>
          </p:cNvPr>
          <p:cNvSpPr txBox="1"/>
          <p:nvPr/>
        </p:nvSpPr>
        <p:spPr>
          <a:xfrm rot="18122493">
            <a:off x="215579" y="4010132"/>
            <a:ext cx="3630554" cy="523220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en-SG" sz="2800" dirty="0">
                <a:solidFill>
                  <a:srgbClr val="FF0000"/>
                </a:solidFill>
              </a:rPr>
              <a:t>Not the correct picture</a:t>
            </a:r>
          </a:p>
        </p:txBody>
      </p:sp>
    </p:spTree>
    <p:extLst>
      <p:ext uri="{BB962C8B-B14F-4D97-AF65-F5344CB8AC3E}">
        <p14:creationId xmlns:p14="http://schemas.microsoft.com/office/powerpoint/2010/main" val="2336794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D80044F-30C9-4E0E-9E01-E916B14E7BD2}"/>
              </a:ext>
            </a:extLst>
          </p:cNvPr>
          <p:cNvSpPr txBox="1"/>
          <p:nvPr/>
        </p:nvSpPr>
        <p:spPr>
          <a:xfrm>
            <a:off x="695400" y="7040433"/>
            <a:ext cx="3924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Image credit: </a:t>
            </a:r>
            <a:r>
              <a:rPr lang="en-SG" sz="1200" dirty="0" err="1">
                <a:hlinkClick r:id="rId2"/>
              </a:rPr>
              <a:t>Dbachman</a:t>
            </a:r>
            <a:r>
              <a:rPr lang="en-SG" sz="1200" dirty="0">
                <a:hlinkClick r:id="rId2"/>
              </a:rPr>
              <a:t>, CC-BY-SA-3.0</a:t>
            </a:r>
            <a:endParaRPr lang="en-SG" sz="12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B3D13A8-DFFA-4D31-932C-9BA911D23B68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Spacetime observers</a:t>
            </a:r>
            <a:endParaRPr lang="en-SG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8761F2E0-1C1A-4DA2-82F0-CCF0CFD169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9824" y="1844824"/>
                <a:ext cx="10842576" cy="576064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Two observers </a:t>
                </a:r>
                <a14:m>
                  <m:oMath xmlns:m="http://schemas.openxmlformats.org/officeDocument/2006/math">
                    <m:r>
                      <a:rPr lang="en-SG" sz="29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sz="2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SG" sz="29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SG" sz="29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sz="2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 One wear earring. The other don’t.</a:t>
                </a:r>
              </a:p>
              <a:p>
                <a:pPr marL="0" indent="0">
                  <a:buNone/>
                </a:pPr>
                <a:endParaRPr lang="en-GB" sz="2900" b="0" i="0" u="none" strike="noStrike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8761F2E0-1C1A-4DA2-82F0-CCF0CFD169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9824" y="1844824"/>
                <a:ext cx="10842576" cy="576064"/>
              </a:xfrm>
              <a:blipFill>
                <a:blip r:embed="rId3"/>
                <a:stretch>
                  <a:fillRect l="-1180" t="-10638" b="-2446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B52AF4B-A2F0-488A-AFEB-C6EDB728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17</a:t>
            </a:fld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EBBAFEA-BF31-4343-B57D-E19D7B6BA108}"/>
                  </a:ext>
                </a:extLst>
              </p:cNvPr>
              <p:cNvSpPr txBox="1"/>
              <p:nvPr/>
            </p:nvSpPr>
            <p:spPr>
              <a:xfrm>
                <a:off x="2279576" y="4134852"/>
                <a:ext cx="7632026" cy="4462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SG" sz="2900" b="0" dirty="0">
                    <a:solidFill>
                      <a:schemeClr val="accent6"/>
                    </a:solidFill>
                  </a:rPr>
                  <a:t>Spacetime coordinates set up by </a:t>
                </a:r>
                <a14:m>
                  <m:oMath xmlns:m="http://schemas.openxmlformats.org/officeDocument/2006/math">
                    <m:r>
                      <a:rPr lang="en-SG" sz="29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SG" sz="29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SG" sz="2900" dirty="0">
                    <a:solidFill>
                      <a:schemeClr val="accent6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SG" sz="2900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SG" sz="2900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SG" sz="29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9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SG" sz="29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SG" sz="2900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SG" sz="29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9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SG" sz="29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SG" sz="2900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SG" sz="29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9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SG" sz="29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SG" sz="2900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SG" sz="2900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SG" sz="2900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endParaRPr lang="en-SG" sz="29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EBBAFEA-BF31-4343-B57D-E19D7B6BA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576" y="4134852"/>
                <a:ext cx="7632026" cy="446276"/>
              </a:xfrm>
              <a:prstGeom prst="rect">
                <a:avLst/>
              </a:prstGeom>
              <a:blipFill>
                <a:blip r:embed="rId4"/>
                <a:stretch>
                  <a:fillRect l="-2955" t="-23288" b="-5068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033E2B-DB1D-463B-8D1C-A2DE0A0DD167}"/>
                  </a:ext>
                </a:extLst>
              </p:cNvPr>
              <p:cNvSpPr txBox="1"/>
              <p:nvPr/>
            </p:nvSpPr>
            <p:spPr>
              <a:xfrm>
                <a:off x="2279998" y="3284984"/>
                <a:ext cx="7075720" cy="4462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SG" sz="2900" b="0" dirty="0">
                    <a:solidFill>
                      <a:schemeClr val="accent1"/>
                    </a:solidFill>
                  </a:rPr>
                  <a:t>Spacetime coordinates set up by </a:t>
                </a:r>
                <a14:m>
                  <m:oMath xmlns:m="http://schemas.openxmlformats.org/officeDocument/2006/math">
                    <m:r>
                      <a:rPr lang="en-SG" sz="29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SG" sz="2900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SG" sz="29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SG" sz="29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𝑐𝑡</m:t>
                    </m:r>
                    <m:r>
                      <a:rPr lang="en-SG" sz="29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SG" sz="29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SG" sz="29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SG" sz="29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SG" sz="29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SG" sz="29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SG" sz="29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SG" sz="29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033E2B-DB1D-463B-8D1C-A2DE0A0DD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998" y="3284984"/>
                <a:ext cx="7075720" cy="446276"/>
              </a:xfrm>
              <a:prstGeom prst="rect">
                <a:avLst/>
              </a:prstGeom>
              <a:blipFill>
                <a:blip r:embed="rId5"/>
                <a:stretch>
                  <a:fillRect l="-3101" t="-24658" b="-4931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3135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B3D13A8-DFFA-4D31-932C-9BA911D23B68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Spacetime observers </a:t>
            </a:r>
            <a:r>
              <a:rPr lang="en-SG" dirty="0">
                <a:solidFill>
                  <a:schemeClr val="accent2"/>
                </a:solidFill>
              </a:rPr>
              <a:t>in relative 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8761F2E0-1C1A-4DA2-82F0-CCF0CFD169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9824" y="1844824"/>
                <a:ext cx="11188824" cy="576064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sz="2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Two observers </a:t>
                </a:r>
                <a14:m>
                  <m:oMath xmlns:m="http://schemas.openxmlformats.org/officeDocument/2006/math">
                    <m:r>
                      <a:rPr lang="en-SG" sz="29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sz="2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SG" sz="29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SG" sz="29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sz="2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are in </a:t>
                </a:r>
                <a:r>
                  <a:rPr lang="en-GB" sz="29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inertial frames </a:t>
                </a:r>
                <a:r>
                  <a:rPr lang="en-GB" sz="2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(no forces acting on them).</a:t>
                </a:r>
              </a:p>
              <a:p>
                <a:pPr marL="0" indent="0">
                  <a:buNone/>
                </a:pPr>
                <a:endParaRPr lang="en-GB" sz="2900" b="0" i="0" u="none" strike="noStrike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8761F2E0-1C1A-4DA2-82F0-CCF0CFD169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9824" y="1844824"/>
                <a:ext cx="11188824" cy="576064"/>
              </a:xfrm>
              <a:blipFill>
                <a:blip r:embed="rId3"/>
                <a:stretch>
                  <a:fillRect l="-1144" t="-10638" b="-2446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B52AF4B-A2F0-488A-AFEB-C6EDB728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18</a:t>
            </a:fld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EBBAFEA-BF31-4343-B57D-E19D7B6BA108}"/>
                  </a:ext>
                </a:extLst>
              </p:cNvPr>
              <p:cNvSpPr txBox="1"/>
              <p:nvPr/>
            </p:nvSpPr>
            <p:spPr>
              <a:xfrm>
                <a:off x="2279576" y="4653136"/>
                <a:ext cx="7632026" cy="4462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SG" sz="2900" b="0" dirty="0">
                    <a:solidFill>
                      <a:schemeClr val="accent6"/>
                    </a:solidFill>
                  </a:rPr>
                  <a:t>Spacetime coordinates set up by </a:t>
                </a:r>
                <a14:m>
                  <m:oMath xmlns:m="http://schemas.openxmlformats.org/officeDocument/2006/math">
                    <m:r>
                      <a:rPr lang="en-SG" sz="29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SG" sz="29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SG" sz="2900" dirty="0">
                    <a:solidFill>
                      <a:schemeClr val="accent6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SG" sz="2900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SG" sz="2900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SG" sz="29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9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SG" sz="29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SG" sz="2900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SG" sz="29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9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SG" sz="29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SG" sz="2900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SG" sz="29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9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SG" sz="29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SG" sz="2900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SG" sz="2900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SG" sz="2900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endParaRPr lang="en-SG" sz="29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EBBAFEA-BF31-4343-B57D-E19D7B6BA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576" y="4653136"/>
                <a:ext cx="7632026" cy="446276"/>
              </a:xfrm>
              <a:prstGeom prst="rect">
                <a:avLst/>
              </a:prstGeom>
              <a:blipFill>
                <a:blip r:embed="rId4"/>
                <a:stretch>
                  <a:fillRect l="-2955" t="-22973" b="-4864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033E2B-DB1D-463B-8D1C-A2DE0A0DD167}"/>
                  </a:ext>
                </a:extLst>
              </p:cNvPr>
              <p:cNvSpPr txBox="1"/>
              <p:nvPr/>
            </p:nvSpPr>
            <p:spPr>
              <a:xfrm>
                <a:off x="2279998" y="3717032"/>
                <a:ext cx="7075720" cy="4462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SG" sz="2900" b="0" dirty="0">
                    <a:solidFill>
                      <a:schemeClr val="accent1"/>
                    </a:solidFill>
                  </a:rPr>
                  <a:t>Spacetime coordinates set up by </a:t>
                </a:r>
                <a14:m>
                  <m:oMath xmlns:m="http://schemas.openxmlformats.org/officeDocument/2006/math">
                    <m:r>
                      <a:rPr lang="en-SG" sz="29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SG" sz="2900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SG" sz="29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SG" sz="29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𝑐𝑡</m:t>
                    </m:r>
                    <m:r>
                      <a:rPr lang="en-SG" sz="29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SG" sz="29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SG" sz="29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SG" sz="29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SG" sz="29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SG" sz="29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SG" sz="29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SG" sz="29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033E2B-DB1D-463B-8D1C-A2DE0A0DD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998" y="3717032"/>
                <a:ext cx="7075720" cy="446276"/>
              </a:xfrm>
              <a:prstGeom prst="rect">
                <a:avLst/>
              </a:prstGeom>
              <a:blipFill>
                <a:blip r:embed="rId5"/>
                <a:stretch>
                  <a:fillRect l="-3101" t="-24658" b="-4931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9CADD0D-C4E5-45EB-B75C-00F20461CA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9824" y="2708920"/>
                <a:ext cx="11188824" cy="5760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Let their constant relative velocity be </a:t>
                </a:r>
                <a14:m>
                  <m:oMath xmlns:m="http://schemas.openxmlformats.org/officeDocument/2006/math">
                    <m:r>
                      <a:rPr lang="en-SG" sz="29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GB" sz="2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in the </a:t>
                </a:r>
                <a14:m>
                  <m:oMath xmlns:m="http://schemas.openxmlformats.org/officeDocument/2006/math">
                    <m:r>
                      <a:rPr lang="en-SG" sz="29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-direction.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9CADD0D-C4E5-45EB-B75C-00F20461C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24" y="2708920"/>
                <a:ext cx="11188824" cy="576064"/>
              </a:xfrm>
              <a:prstGeom prst="rect">
                <a:avLst/>
              </a:prstGeom>
              <a:blipFill>
                <a:blip r:embed="rId6"/>
                <a:stretch>
                  <a:fillRect l="-1144" t="-10526" b="-231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A9A0369-B7A9-4D27-9D77-C2DB12C068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9824" y="5632792"/>
                <a:ext cx="11188824" cy="5760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SG" sz="29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What is the relationship between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SG" sz="29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29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𝑐𝑡</m:t>
                        </m:r>
                        <m:r>
                          <a:rPr lang="en-SG" sz="29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SG" sz="29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SG" sz="29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SG" sz="29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SG" sz="29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SG" sz="29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SG" sz="2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SG" sz="29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and</a:t>
                </a:r>
                <a:r>
                  <a:rPr lang="en-SG" sz="2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SG" sz="2900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SG" sz="2900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SG" sz="29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9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SG" sz="29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SG" sz="2900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SG" sz="29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9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SG" sz="29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SG" sz="2900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SG" sz="29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9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SG" sz="29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SG" sz="2900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SG" sz="2900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SG" sz="2900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r>
                  <a:rPr lang="en-SG" sz="2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?</a:t>
                </a:r>
                <a:endParaRPr lang="en-GB" sz="29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A9A0369-B7A9-4D27-9D77-C2DB12C06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24" y="5632792"/>
                <a:ext cx="11188824" cy="576064"/>
              </a:xfrm>
              <a:prstGeom prst="rect">
                <a:avLst/>
              </a:prstGeom>
              <a:blipFill>
                <a:blip r:embed="rId7"/>
                <a:stretch>
                  <a:fillRect l="-1144" t="-10526" b="-231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2473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B3D13A8-DFFA-4D31-932C-9BA911D23B68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Spacetime observers </a:t>
            </a:r>
            <a:r>
              <a:rPr lang="en-SG" dirty="0">
                <a:solidFill>
                  <a:schemeClr val="accent2"/>
                </a:solidFill>
              </a:rPr>
              <a:t>in relative motion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B52AF4B-A2F0-488A-AFEB-C6EDB728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19</a:t>
            </a:fld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A9A0369-B7A9-4D27-9D77-C2DB12C068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9824" y="1700808"/>
                <a:ext cx="10684768" cy="5760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SG" sz="2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Relationship between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SG" sz="27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27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𝑐𝑡</m:t>
                        </m:r>
                        <m:r>
                          <a:rPr lang="en-SG" sz="27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SG" sz="27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SG" sz="27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SG" sz="27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SG" sz="27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SG" sz="27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SG" sz="2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SG" sz="2700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SG" sz="2700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SG" sz="27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7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SG" sz="27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SG" sz="2700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SG" sz="27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7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SG" sz="27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SG" sz="2700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SG" sz="27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7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SG" sz="27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SG" sz="2700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SG" sz="2700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SG" sz="2700" b="0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r>
                  <a:rPr lang="en-SG" sz="2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:</a:t>
                </a:r>
                <a:endParaRPr lang="en-GB" sz="27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AA9A0369-B7A9-4D27-9D77-C2DB12C06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24" y="1700808"/>
                <a:ext cx="10684768" cy="576064"/>
              </a:xfrm>
              <a:prstGeom prst="rect">
                <a:avLst/>
              </a:prstGeom>
              <a:blipFill>
                <a:blip r:embed="rId3"/>
                <a:stretch>
                  <a:fillRect l="-1084" t="-9474" b="-1578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0D9CAF-F12A-47B2-B935-6427420FE5FF}"/>
                  </a:ext>
                </a:extLst>
              </p:cNvPr>
              <p:cNvSpPr txBox="1"/>
              <p:nvPr/>
            </p:nvSpPr>
            <p:spPr>
              <a:xfrm>
                <a:off x="4615401" y="2705122"/>
                <a:ext cx="2569037" cy="1661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7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SG" sz="27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7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SG" sz="27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SG" sz="27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700" b="0" i="1" smtClean="0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SG" sz="27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700" b="0" i="1" smtClean="0">
                              <a:latin typeface="Cambria Math" panose="02040503050406030204" pitchFamily="18" charset="0"/>
                            </a:rPr>
                            <m:t>𝑐𝑡</m:t>
                          </m:r>
                          <m:r>
                            <a:rPr lang="en-SG" sz="27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SG" sz="27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SG" sz="27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  <m:oMath xmlns:m="http://schemas.openxmlformats.org/officeDocument/2006/math">
                      <m:sSup>
                        <m:sSupPr>
                          <m:ctrlPr>
                            <a:rPr lang="en-SG" sz="27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7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SG" sz="27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SG" sz="27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SG" sz="27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700" b="0" i="1" smtClean="0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SG" sz="27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7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SG" sz="27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SG" sz="27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SG" sz="2700" b="0" i="1" smtClean="0">
                              <a:latin typeface="Cambria Math" panose="02040503050406030204" pitchFamily="18" charset="0"/>
                            </a:rPr>
                            <m:t>𝑐𝑡</m:t>
                          </m:r>
                        </m:e>
                      </m:d>
                    </m:oMath>
                    <m:oMath xmlns:m="http://schemas.openxmlformats.org/officeDocument/2006/math">
                      <m:sSup>
                        <m:sSupPr>
                          <m:ctrlPr>
                            <a:rPr lang="en-SG" sz="27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7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SG" sz="27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SG" sz="27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SG" sz="27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7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SG" sz="27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7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SG" sz="27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SG" sz="27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SG" sz="27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7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SG" sz="27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0D9CAF-F12A-47B2-B935-6427420FE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401" y="2705122"/>
                <a:ext cx="2569037" cy="16619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93B95EC-B308-4E2E-96E9-9DC8751C2D51}"/>
                  </a:ext>
                </a:extLst>
              </p:cNvPr>
              <p:cNvSpPr txBox="1"/>
              <p:nvPr/>
            </p:nvSpPr>
            <p:spPr>
              <a:xfrm>
                <a:off x="911424" y="4797152"/>
                <a:ext cx="4392488" cy="6777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SG" sz="2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w</a:t>
                </a:r>
                <a:r>
                  <a:rPr lang="en-SG" sz="27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here </a:t>
                </a:r>
                <a14:m>
                  <m:oMath xmlns:m="http://schemas.openxmlformats.org/officeDocument/2006/math">
                    <m:r>
                      <a:rPr lang="en-SG" sz="27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SG" sz="27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SG" sz="2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2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SG" sz="27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SG" sz="27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SG" sz="27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SG" sz="27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p>
                                <m:r>
                                  <a:rPr lang="en-SG" sz="27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SG" sz="2700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,  </m:t>
                    </m:r>
                    <m:r>
                      <a:rPr lang="en-SG" sz="27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SG" sz="27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SG" sz="2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2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SG" sz="2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en-SG" sz="27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93B95EC-B308-4E2E-96E9-9DC8751C2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4797152"/>
                <a:ext cx="4392488" cy="677750"/>
              </a:xfrm>
              <a:prstGeom prst="rect">
                <a:avLst/>
              </a:prstGeom>
              <a:blipFill>
                <a:blip r:embed="rId5"/>
                <a:stretch>
                  <a:fillRect l="-4722" t="-1802" b="-450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216103CF-51DA-4CC4-90DF-AC330F4B809D}"/>
              </a:ext>
            </a:extLst>
          </p:cNvPr>
          <p:cNvSpPr/>
          <p:nvPr/>
        </p:nvSpPr>
        <p:spPr>
          <a:xfrm>
            <a:off x="4223792" y="2492896"/>
            <a:ext cx="3240360" cy="206155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C1CE2251-F045-4E35-915B-2D827B0CB691}"/>
              </a:ext>
            </a:extLst>
          </p:cNvPr>
          <p:cNvSpPr/>
          <p:nvPr/>
        </p:nvSpPr>
        <p:spPr>
          <a:xfrm>
            <a:off x="7680176" y="2589206"/>
            <a:ext cx="288032" cy="1944216"/>
          </a:xfrm>
          <a:prstGeom prst="rightBrace">
            <a:avLst>
              <a:gd name="adj1" fmla="val 7642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68FA72-8050-4700-ABEC-583C353E0F9E}"/>
              </a:ext>
            </a:extLst>
          </p:cNvPr>
          <p:cNvSpPr txBox="1"/>
          <p:nvPr/>
        </p:nvSpPr>
        <p:spPr>
          <a:xfrm>
            <a:off x="8103835" y="3294936"/>
            <a:ext cx="3259088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SG" sz="27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Lorentz Transformation</a:t>
            </a:r>
            <a:endParaRPr lang="en-SG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996136B-BF28-4FCF-BD62-074C69A42D65}"/>
                  </a:ext>
                </a:extLst>
              </p:cNvPr>
              <p:cNvSpPr txBox="1"/>
              <p:nvPr/>
            </p:nvSpPr>
            <p:spPr>
              <a:xfrm>
                <a:off x="667816" y="5675734"/>
                <a:ext cx="11116816" cy="7078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SG" sz="2300" dirty="0">
                    <a:solidFill>
                      <a:schemeClr val="accent1"/>
                    </a:solidFill>
                  </a:rPr>
                  <a:t>Activity 1: </a:t>
                </a:r>
              </a:p>
              <a:p>
                <a:r>
                  <a:rPr lang="en-SG" sz="2300" dirty="0">
                    <a:solidFill>
                      <a:schemeClr val="accent1"/>
                    </a:solidFill>
                  </a:rPr>
                  <a:t>If the relative velocity between the observers is low, </a:t>
                </a:r>
                <a:r>
                  <a:rPr lang="en-SG" sz="2300" dirty="0" err="1">
                    <a:solidFill>
                      <a:schemeClr val="accent1"/>
                    </a:solidFill>
                  </a:rPr>
                  <a:t>i.e</a:t>
                </a:r>
                <a:r>
                  <a:rPr lang="en-SG" sz="23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SG" sz="23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SG" sz="23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≪</m:t>
                    </m:r>
                    <m:r>
                      <a:rPr lang="en-SG" sz="23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SG" sz="2300" dirty="0">
                    <a:solidFill>
                      <a:schemeClr val="accent1"/>
                    </a:solidFill>
                  </a:rPr>
                  <a:t>, what do the LT become?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996136B-BF28-4FCF-BD62-074C69A42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16" y="5675734"/>
                <a:ext cx="11116816" cy="707886"/>
              </a:xfrm>
              <a:prstGeom prst="rect">
                <a:avLst/>
              </a:prstGeom>
              <a:blipFill>
                <a:blip r:embed="rId6"/>
                <a:stretch>
                  <a:fillRect l="-1646" t="-12931" b="-2586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C69A2F4-BED6-4636-8801-A5CADDF92E66}"/>
              </a:ext>
            </a:extLst>
          </p:cNvPr>
          <p:cNvCxnSpPr>
            <a:cxnSpLocks/>
          </p:cNvCxnSpPr>
          <p:nvPr/>
        </p:nvCxnSpPr>
        <p:spPr>
          <a:xfrm>
            <a:off x="609600" y="5661248"/>
            <a:ext cx="111750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484BE9D-E73D-45E5-AEB3-6B986D249E1A}"/>
              </a:ext>
            </a:extLst>
          </p:cNvPr>
          <p:cNvCxnSpPr>
            <a:cxnSpLocks/>
          </p:cNvCxnSpPr>
          <p:nvPr/>
        </p:nvCxnSpPr>
        <p:spPr>
          <a:xfrm>
            <a:off x="623392" y="6398106"/>
            <a:ext cx="11161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9AFD1C-866D-4C2B-83AB-F469375906D5}"/>
              </a:ext>
            </a:extLst>
          </p:cNvPr>
          <p:cNvCxnSpPr/>
          <p:nvPr/>
        </p:nvCxnSpPr>
        <p:spPr>
          <a:xfrm>
            <a:off x="609600" y="5661248"/>
            <a:ext cx="10972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58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5267-1548-466A-A3C8-E773A0A34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S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20DDB-E6D9-4EDE-A3EE-45FDACFD0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76871"/>
            <a:ext cx="10972800" cy="4079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Understand what </a:t>
            </a:r>
            <a:r>
              <a:rPr lang="en-GB" sz="2400" dirty="0">
                <a:solidFill>
                  <a:schemeClr val="accent1"/>
                </a:solidFill>
              </a:rPr>
              <a:t>special relativity 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discusses.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Appreciate why the </a:t>
            </a:r>
            <a:r>
              <a:rPr lang="en-GB" sz="2400" dirty="0">
                <a:solidFill>
                  <a:schemeClr val="accent1"/>
                </a:solidFill>
              </a:rPr>
              <a:t>invariance of the speed of light 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necessitates special relativity.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Conceptualise </a:t>
            </a:r>
            <a:r>
              <a:rPr lang="en-GB" sz="2400" dirty="0">
                <a:solidFill>
                  <a:schemeClr val="accent6"/>
                </a:solidFill>
              </a:rPr>
              <a:t>space and time 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the framework of special relativity and </a:t>
            </a:r>
            <a:r>
              <a:rPr lang="en-GB" sz="2400" dirty="0">
                <a:solidFill>
                  <a:schemeClr val="accent6"/>
                </a:solidFill>
              </a:rPr>
              <a:t>spacetime diagrams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Mathematically analyse two bizarre phenomena arising from special relativity: time dilation and length contraction.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Apply Lorentz transformations to compare relative measurements.</a:t>
            </a:r>
          </a:p>
          <a:p>
            <a:pPr marL="0" indent="0">
              <a:buNone/>
            </a:pP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10F1CA-29C7-4F9E-9993-0F242C010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13478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B3D13A8-DFFA-4D31-932C-9BA911D23B68}"/>
              </a:ext>
            </a:extLst>
          </p:cNvPr>
          <p:cNvSpPr txBox="1">
            <a:spLocks/>
          </p:cNvSpPr>
          <p:nvPr/>
        </p:nvSpPr>
        <p:spPr>
          <a:xfrm>
            <a:off x="335360" y="188640"/>
            <a:ext cx="1158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sz="3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Space-time diagram: Visualising the Lorentz Transformation</a:t>
            </a:r>
            <a:endParaRPr lang="en-SG" sz="3700" dirty="0">
              <a:solidFill>
                <a:schemeClr val="accent2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A9A0369-B7A9-4D27-9D77-C2DB12C06814}"/>
              </a:ext>
            </a:extLst>
          </p:cNvPr>
          <p:cNvSpPr txBox="1">
            <a:spLocks/>
          </p:cNvSpPr>
          <p:nvPr/>
        </p:nvSpPr>
        <p:spPr>
          <a:xfrm>
            <a:off x="4893712" y="2989756"/>
            <a:ext cx="2880320" cy="5561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900" dirty="0">
                <a:solidFill>
                  <a:schemeClr val="accent1"/>
                </a:solidFill>
              </a:rPr>
              <a:t>Activity during 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40254B-68B2-4D17-A353-6D69E1C38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904" y="3456006"/>
            <a:ext cx="7030052" cy="2459996"/>
          </a:xfrm>
          <a:prstGeom prst="rect">
            <a:avLst/>
          </a:prstGeom>
        </p:spPr>
      </p:pic>
      <p:sp>
        <p:nvSpPr>
          <p:cNvPr id="29" name="Slide Number Placeholder 14">
            <a:extLst>
              <a:ext uri="{FF2B5EF4-FFF2-40B4-BE49-F238E27FC236}">
                <a16:creationId xmlns:a16="http://schemas.microsoft.com/office/drawing/2014/main" id="{611CB120-391F-443A-801F-3A58123A5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7081BC99-F884-43C5-B753-915CEB8D5D35}" type="slidenum">
              <a:rPr lang="en-SG" smtClean="0"/>
              <a:pPr/>
              <a:t>20</a:t>
            </a:fld>
            <a:endParaRPr lang="en-SG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71A041D-56F8-4CE9-8576-16C0118E6547}"/>
              </a:ext>
            </a:extLst>
          </p:cNvPr>
          <p:cNvGrpSpPr/>
          <p:nvPr/>
        </p:nvGrpSpPr>
        <p:grpSpPr>
          <a:xfrm>
            <a:off x="1121534" y="1424905"/>
            <a:ext cx="10441160" cy="707951"/>
            <a:chOff x="3787256" y="5241329"/>
            <a:chExt cx="10441160" cy="7079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EDD218A-C09E-4F21-AE6E-BFF5C9EAB7BE}"/>
                    </a:ext>
                  </a:extLst>
                </p:cNvPr>
                <p:cNvSpPr txBox="1"/>
                <p:nvPr/>
              </p:nvSpPr>
              <p:spPr>
                <a:xfrm>
                  <a:off x="6888090" y="5241329"/>
                  <a:ext cx="2258054" cy="7079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23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en-SG" sz="23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SG" sz="23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SG" sz="23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SG" sz="23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SG" sz="23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d>
                          <m:dPr>
                            <m:ctrlPr>
                              <a:rPr lang="en-SG" sz="23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SG" sz="23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𝑐𝑡</m:t>
                            </m:r>
                            <m:r>
                              <a:rPr lang="en-SG" sz="23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SG" sz="23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SG" sz="23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  <m:oMath xmlns:m="http://schemas.openxmlformats.org/officeDocument/2006/math">
                        <m:sSup>
                          <m:sSupPr>
                            <m:ctrlPr>
                              <a:rPr lang="en-SG" sz="23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SG" sz="23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SG" sz="23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SG" sz="23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SG" sz="23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SG" sz="23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d>
                          <m:dPr>
                            <m:ctrlPr>
                              <a:rPr lang="en-SG" sz="23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SG" sz="23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SG" sz="23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SG" sz="23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SG" sz="23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𝑐𝑡</m:t>
                            </m:r>
                          </m:e>
                        </m:d>
                      </m:oMath>
                    </m:oMathPara>
                  </a14:m>
                  <a:br>
                    <a:rPr lang="en-SG" sz="2300" b="0" dirty="0">
                      <a:solidFill>
                        <a:schemeClr val="accent1"/>
                      </a:solidFill>
                    </a:rPr>
                  </a:br>
                  <a:endParaRPr lang="en-SG" sz="23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EDD218A-C09E-4F21-AE6E-BFF5C9EAB7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8090" y="5241329"/>
                  <a:ext cx="2258054" cy="707951"/>
                </a:xfrm>
                <a:prstGeom prst="rect">
                  <a:avLst/>
                </a:prstGeom>
                <a:blipFill>
                  <a:blip r:embed="rId4"/>
                  <a:stretch>
                    <a:fillRect t="-862" b="-16379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D5FB7C-2959-4984-A6F4-317BB680A2F3}"/>
                </a:ext>
              </a:extLst>
            </p:cNvPr>
            <p:cNvSpPr txBox="1"/>
            <p:nvPr/>
          </p:nvSpPr>
          <p:spPr>
            <a:xfrm>
              <a:off x="3787256" y="5403451"/>
              <a:ext cx="3055850" cy="3539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SG" sz="2300" b="0" dirty="0">
                  <a:solidFill>
                    <a:schemeClr val="accent1"/>
                  </a:solidFill>
                </a:rPr>
                <a:t>Lorentz Transformation</a:t>
              </a:r>
              <a:endParaRPr lang="en-SG" sz="2300" dirty="0">
                <a:solidFill>
                  <a:schemeClr val="accent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9823104-1425-4E45-BC5C-E3BE44B0C70A}"/>
                    </a:ext>
                  </a:extLst>
                </p:cNvPr>
                <p:cNvSpPr txBox="1"/>
                <p:nvPr/>
              </p:nvSpPr>
              <p:spPr>
                <a:xfrm>
                  <a:off x="9835928" y="5339080"/>
                  <a:ext cx="4392488" cy="57733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SG" sz="2300" dirty="0">
                      <a:solidFill>
                        <a:schemeClr val="accent1"/>
                      </a:solidFill>
                    </a:rPr>
                    <a:t>w</a:t>
                  </a:r>
                  <a:r>
                    <a:rPr lang="en-SG" sz="2300" b="0" dirty="0">
                      <a:solidFill>
                        <a:schemeClr val="accent1"/>
                      </a:solidFill>
                    </a:rPr>
                    <a:t>here </a:t>
                  </a:r>
                  <a14:m>
                    <m:oMath xmlns:m="http://schemas.openxmlformats.org/officeDocument/2006/math"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SG" sz="23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SG" sz="23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SG" sz="23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SG" sz="23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SG" sz="23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SG" sz="23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,  </m:t>
                      </m:r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a14:m>
                  <a:endParaRPr lang="en-SG" sz="23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A9823104-1425-4E45-BC5C-E3BE44B0C7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35928" y="5339080"/>
                  <a:ext cx="4392488" cy="577338"/>
                </a:xfrm>
                <a:prstGeom prst="rect">
                  <a:avLst/>
                </a:prstGeom>
                <a:blipFill>
                  <a:blip r:embed="rId5"/>
                  <a:stretch>
                    <a:fillRect l="-4022" t="-3191" b="-5319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17800BC-B4EA-14DE-181C-412F89D3BA66}"/>
              </a:ext>
            </a:extLst>
          </p:cNvPr>
          <p:cNvGrpSpPr/>
          <p:nvPr/>
        </p:nvGrpSpPr>
        <p:grpSpPr>
          <a:xfrm>
            <a:off x="543129" y="2564904"/>
            <a:ext cx="4184719" cy="3709949"/>
            <a:chOff x="7560678" y="2455356"/>
            <a:chExt cx="4184719" cy="3709949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9EAC9A2-097A-A17D-B987-5EAE24819BC9}"/>
                </a:ext>
              </a:extLst>
            </p:cNvPr>
            <p:cNvSpPr/>
            <p:nvPr/>
          </p:nvSpPr>
          <p:spPr>
            <a:xfrm>
              <a:off x="7560678" y="2455357"/>
              <a:ext cx="4184719" cy="37099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F19E7D79-E380-FCC1-E52B-1209FBBB1521}"/>
                </a:ext>
              </a:extLst>
            </p:cNvPr>
            <p:cNvGrpSpPr/>
            <p:nvPr/>
          </p:nvGrpSpPr>
          <p:grpSpPr>
            <a:xfrm>
              <a:off x="7786413" y="2455356"/>
              <a:ext cx="3958984" cy="3558409"/>
              <a:chOff x="7786413" y="2455356"/>
              <a:chExt cx="3958984" cy="3558409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EAB62DC7-57AD-5BD4-EA91-C38B8996343F}"/>
                  </a:ext>
                </a:extLst>
              </p:cNvPr>
              <p:cNvGrpSpPr/>
              <p:nvPr/>
            </p:nvGrpSpPr>
            <p:grpSpPr>
              <a:xfrm>
                <a:off x="7786413" y="2824688"/>
                <a:ext cx="3776281" cy="3189077"/>
                <a:chOff x="6429155" y="2131490"/>
                <a:chExt cx="3872626" cy="3270440"/>
              </a:xfrm>
            </p:grpSpPr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864EBBDA-4965-4335-337A-BB6FF039F0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t="12119" r="8548" b="12149"/>
                <a:stretch/>
              </p:blipFill>
              <p:spPr>
                <a:xfrm>
                  <a:off x="6429155" y="2131490"/>
                  <a:ext cx="3576332" cy="3228540"/>
                </a:xfrm>
                <a:prstGeom prst="rect">
                  <a:avLst/>
                </a:prstGeom>
                <a:ln>
                  <a:noFill/>
                </a:ln>
              </p:spPr>
            </p:pic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01C63CB2-3026-8B39-6A34-2CFF1D2A6D85}"/>
                    </a:ext>
                  </a:extLst>
                </p:cNvPr>
                <p:cNvGrpSpPr/>
                <p:nvPr/>
              </p:nvGrpSpPr>
              <p:grpSpPr>
                <a:xfrm rot="641571">
                  <a:off x="6432695" y="2506394"/>
                  <a:ext cx="3869086" cy="2895536"/>
                  <a:chOff x="986195" y="2818076"/>
                  <a:chExt cx="3093581" cy="2315166"/>
                </a:xfrm>
              </p:grpSpPr>
              <p:cxnSp>
                <p:nvCxnSpPr>
                  <p:cNvPr id="59" name="Straight Arrow Connector 58">
                    <a:extLst>
                      <a:ext uri="{FF2B5EF4-FFF2-40B4-BE49-F238E27FC236}">
                        <a16:creationId xmlns:a16="http://schemas.microsoft.com/office/drawing/2014/main" id="{3A0C4D16-8925-C056-4D44-EE399B6F41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280305" y="4551943"/>
                    <a:ext cx="2799471" cy="540805"/>
                  </a:xfrm>
                  <a:prstGeom prst="straightConnector1">
                    <a:avLst/>
                  </a:prstGeom>
                  <a:ln>
                    <a:noFill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Arrow Connector 59">
                    <a:extLst>
                      <a:ext uri="{FF2B5EF4-FFF2-40B4-BE49-F238E27FC236}">
                        <a16:creationId xmlns:a16="http://schemas.microsoft.com/office/drawing/2014/main" id="{8B2409A8-1FFA-A572-8354-CDFDFCABA8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986195" y="2818076"/>
                    <a:ext cx="446369" cy="2315166"/>
                  </a:xfrm>
                  <a:prstGeom prst="straightConnector1">
                    <a:avLst/>
                  </a:prstGeom>
                  <a:ln>
                    <a:noFill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1" name="Group 60">
                    <a:extLst>
                      <a:ext uri="{FF2B5EF4-FFF2-40B4-BE49-F238E27FC236}">
                        <a16:creationId xmlns:a16="http://schemas.microsoft.com/office/drawing/2014/main" id="{09F6E083-E858-27A0-9F9F-3A044EBD542A}"/>
                      </a:ext>
                    </a:extLst>
                  </p:cNvPr>
                  <p:cNvGrpSpPr/>
                  <p:nvPr/>
                </p:nvGrpSpPr>
                <p:grpSpPr>
                  <a:xfrm rot="20940000">
                    <a:off x="1162943" y="2936116"/>
                    <a:ext cx="2520200" cy="1988471"/>
                    <a:chOff x="3935840" y="3293368"/>
                    <a:chExt cx="2520200" cy="1988471"/>
                  </a:xfrm>
                </p:grpSpPr>
                <p:cxnSp>
                  <p:nvCxnSpPr>
                    <p:cNvPr id="62" name="Straight Connector 61">
                      <a:extLst>
                        <a:ext uri="{FF2B5EF4-FFF2-40B4-BE49-F238E27FC236}">
                          <a16:creationId xmlns:a16="http://schemas.microsoft.com/office/drawing/2014/main" id="{20F8AB2F-92CA-03CA-49E8-10B16EF187A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295880" y="3301839"/>
                      <a:ext cx="0" cy="1980000"/>
                    </a:xfrm>
                    <a:prstGeom prst="line">
                      <a:avLst/>
                    </a:prstGeom>
                    <a:ln>
                      <a:noFill/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Straight Connector 62">
                      <a:extLst>
                        <a:ext uri="{FF2B5EF4-FFF2-40B4-BE49-F238E27FC236}">
                          <a16:creationId xmlns:a16="http://schemas.microsoft.com/office/drawing/2014/main" id="{B663ADBB-BF80-85FE-02E8-280FDD46A07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655920" y="3299396"/>
                      <a:ext cx="0" cy="1980000"/>
                    </a:xfrm>
                    <a:prstGeom prst="line">
                      <a:avLst/>
                    </a:prstGeom>
                    <a:ln>
                      <a:noFill/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" name="Straight Connector 63">
                      <a:extLst>
                        <a:ext uri="{FF2B5EF4-FFF2-40B4-BE49-F238E27FC236}">
                          <a16:creationId xmlns:a16="http://schemas.microsoft.com/office/drawing/2014/main" id="{2313D45F-9CDD-362B-AB50-190C848D31F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015960" y="3301839"/>
                      <a:ext cx="0" cy="1980000"/>
                    </a:xfrm>
                    <a:prstGeom prst="line">
                      <a:avLst/>
                    </a:prstGeom>
                    <a:ln>
                      <a:noFill/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Straight Connector 64">
                      <a:extLst>
                        <a:ext uri="{FF2B5EF4-FFF2-40B4-BE49-F238E27FC236}">
                          <a16:creationId xmlns:a16="http://schemas.microsoft.com/office/drawing/2014/main" id="{43D91767-F3CE-0DB9-F4C0-C3A54443F5D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376000" y="3299396"/>
                      <a:ext cx="0" cy="1980000"/>
                    </a:xfrm>
                    <a:prstGeom prst="line">
                      <a:avLst/>
                    </a:prstGeom>
                    <a:ln>
                      <a:noFill/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" name="Straight Connector 65">
                      <a:extLst>
                        <a:ext uri="{FF2B5EF4-FFF2-40B4-BE49-F238E27FC236}">
                          <a16:creationId xmlns:a16="http://schemas.microsoft.com/office/drawing/2014/main" id="{F7870244-AED7-C130-411C-948F12620E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736040" y="3301839"/>
                      <a:ext cx="0" cy="1980000"/>
                    </a:xfrm>
                    <a:prstGeom prst="line">
                      <a:avLst/>
                    </a:prstGeom>
                    <a:ln>
                      <a:noFill/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" name="Straight Connector 66">
                      <a:extLst>
                        <a:ext uri="{FF2B5EF4-FFF2-40B4-BE49-F238E27FC236}">
                          <a16:creationId xmlns:a16="http://schemas.microsoft.com/office/drawing/2014/main" id="{8C3C4DAD-78E6-BB14-CA3C-8585334B992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096080" y="3293368"/>
                      <a:ext cx="0" cy="1980000"/>
                    </a:xfrm>
                    <a:prstGeom prst="line">
                      <a:avLst/>
                    </a:prstGeom>
                    <a:ln>
                      <a:noFill/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" name="Straight Connector 67">
                      <a:extLst>
                        <a:ext uri="{FF2B5EF4-FFF2-40B4-BE49-F238E27FC236}">
                          <a16:creationId xmlns:a16="http://schemas.microsoft.com/office/drawing/2014/main" id="{CF054E70-049B-5D94-84C1-8FAA6CD501F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935840" y="4877544"/>
                      <a:ext cx="2520000" cy="0"/>
                    </a:xfrm>
                    <a:prstGeom prst="line">
                      <a:avLst/>
                    </a:prstGeom>
                    <a:ln>
                      <a:noFill/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" name="Straight Connector 68">
                      <a:extLst>
                        <a:ext uri="{FF2B5EF4-FFF2-40B4-BE49-F238E27FC236}">
                          <a16:creationId xmlns:a16="http://schemas.microsoft.com/office/drawing/2014/main" id="{E9FD0E71-2DDA-A146-62E8-AC89823FE2C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936040" y="4511894"/>
                      <a:ext cx="2520000" cy="0"/>
                    </a:xfrm>
                    <a:prstGeom prst="line">
                      <a:avLst/>
                    </a:prstGeom>
                    <a:ln>
                      <a:noFill/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" name="Straight Connector 69">
                      <a:extLst>
                        <a:ext uri="{FF2B5EF4-FFF2-40B4-BE49-F238E27FC236}">
                          <a16:creationId xmlns:a16="http://schemas.microsoft.com/office/drawing/2014/main" id="{4B4AC6A2-BC20-FE05-9CCC-67460E2B55A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936040" y="4157464"/>
                      <a:ext cx="2520000" cy="0"/>
                    </a:xfrm>
                    <a:prstGeom prst="line">
                      <a:avLst/>
                    </a:prstGeom>
                    <a:ln>
                      <a:noFill/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" name="Straight Connector 70">
                      <a:extLst>
                        <a:ext uri="{FF2B5EF4-FFF2-40B4-BE49-F238E27FC236}">
                          <a16:creationId xmlns:a16="http://schemas.microsoft.com/office/drawing/2014/main" id="{F7E1E588-16EF-0E5D-C052-18531A02D15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935840" y="3797424"/>
                      <a:ext cx="2520000" cy="0"/>
                    </a:xfrm>
                    <a:prstGeom prst="line">
                      <a:avLst/>
                    </a:prstGeom>
                    <a:ln>
                      <a:noFill/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" name="Straight Connector 71">
                      <a:extLst>
                        <a:ext uri="{FF2B5EF4-FFF2-40B4-BE49-F238E27FC236}">
                          <a16:creationId xmlns:a16="http://schemas.microsoft.com/office/drawing/2014/main" id="{D6D3E8F5-2E13-053A-5E53-E9C19DD5A7E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935840" y="3437384"/>
                      <a:ext cx="2520000" cy="0"/>
                    </a:xfrm>
                    <a:prstGeom prst="line">
                      <a:avLst/>
                    </a:prstGeom>
                    <a:ln>
                      <a:noFill/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B07CF71F-2CCB-C2C2-DC77-3047C5CA7C69}"/>
                      </a:ext>
                    </a:extLst>
                  </p:cNvPr>
                  <p:cNvSpPr txBox="1"/>
                  <p:nvPr/>
                </p:nvSpPr>
                <p:spPr>
                  <a:xfrm>
                    <a:off x="9671163" y="2521292"/>
                    <a:ext cx="668514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SG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SG" sz="1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1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SG" sz="1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SG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B07CF71F-2CCB-C2C2-DC77-3047C5CA7C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71163" y="2521292"/>
                    <a:ext cx="668514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5EF91DFE-474C-25A1-8BB0-8AC99FC282A9}"/>
                      </a:ext>
                    </a:extLst>
                  </p:cNvPr>
                  <p:cNvSpPr txBox="1"/>
                  <p:nvPr/>
                </p:nvSpPr>
                <p:spPr>
                  <a:xfrm>
                    <a:off x="11128037" y="3571970"/>
                    <a:ext cx="617360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SG" sz="1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1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SG" sz="1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SG" sz="1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SG" dirty="0"/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5EF91DFE-474C-25A1-8BB0-8AC99FC282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28037" y="3571970"/>
                    <a:ext cx="617360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B2EAACB2-5962-FA19-B5CF-2E70FFC47744}"/>
                      </a:ext>
                    </a:extLst>
                  </p:cNvPr>
                  <p:cNvSpPr txBox="1"/>
                  <p:nvPr/>
                </p:nvSpPr>
                <p:spPr>
                  <a:xfrm>
                    <a:off x="7787644" y="2455356"/>
                    <a:ext cx="562374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SG" sz="1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𝑐𝑡</m:t>
                          </m:r>
                        </m:oMath>
                      </m:oMathPara>
                    </a14:m>
                    <a:endParaRPr lang="en-SG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B2EAACB2-5962-FA19-B5CF-2E70FFC477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7644" y="2455356"/>
                    <a:ext cx="562374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A0C6E042-32BF-F845-53FF-E0C77794F94E}"/>
                      </a:ext>
                    </a:extLst>
                  </p:cNvPr>
                  <p:cNvSpPr txBox="1"/>
                  <p:nvPr/>
                </p:nvSpPr>
                <p:spPr>
                  <a:xfrm>
                    <a:off x="11399721" y="5437122"/>
                    <a:ext cx="271404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SG" sz="1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SG" dirty="0"/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A0C6E042-32BF-F845-53FF-E0C77794F9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399721" y="5437122"/>
                    <a:ext cx="271404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227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349255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B3D13A8-DFFA-4D31-932C-9BA911D23B68}"/>
              </a:ext>
            </a:extLst>
          </p:cNvPr>
          <p:cNvSpPr txBox="1">
            <a:spLocks/>
          </p:cNvSpPr>
          <p:nvPr/>
        </p:nvSpPr>
        <p:spPr>
          <a:xfrm>
            <a:off x="609600" y="257133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Reading spacetime diagrams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B52AF4B-A2F0-488A-AFEB-C6EDB728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21</a:t>
            </a:fld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3954D3F-1BD2-F98A-2E44-8B1203F574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5196" y="1844824"/>
                <a:ext cx="5149150" cy="19161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SG" sz="2300" dirty="0">
                    <a:solidFill>
                      <a:schemeClr val="accent1"/>
                    </a:solidFill>
                  </a:rPr>
                  <a:t>For a line in the spacetime diagram,</a:t>
                </a:r>
              </a:p>
              <a:p>
                <a:pPr marL="0" indent="0">
                  <a:buNone/>
                </a:pPr>
                <a:r>
                  <a:rPr lang="en-SG" sz="2300" dirty="0">
                    <a:solidFill>
                      <a:schemeClr val="accent1"/>
                    </a:solidFill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SG" sz="23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Gradient</m:t>
                      </m:r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SG" sz="23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𝑐𝑡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SG" sz="23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f>
                        <m:fPr>
                          <m:ctrlPr>
                            <a:rPr lang="en-SG" sz="2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SG" sz="23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SG" sz="2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SG" sz="230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SG" sz="2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SG" sz="23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den>
                      </m:f>
                    </m:oMath>
                  </m:oMathPara>
                </a14:m>
                <a:endParaRPr lang="en-SG" sz="23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3954D3F-1BD2-F98A-2E44-8B1203F57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96" y="1844824"/>
                <a:ext cx="5149150" cy="1916166"/>
              </a:xfrm>
              <a:prstGeom prst="rect">
                <a:avLst/>
              </a:prstGeom>
              <a:blipFill>
                <a:blip r:embed="rId3"/>
                <a:stretch>
                  <a:fillRect l="-1657" t="-254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3A58612-D219-2332-F6E8-75DBBFBCEB48}"/>
              </a:ext>
            </a:extLst>
          </p:cNvPr>
          <p:cNvCxnSpPr>
            <a:cxnSpLocks/>
          </p:cNvCxnSpPr>
          <p:nvPr/>
        </p:nvCxnSpPr>
        <p:spPr>
          <a:xfrm flipV="1">
            <a:off x="6314362" y="2661922"/>
            <a:ext cx="0" cy="314216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C3DE29D-0920-E520-F647-1664CA8ACB64}"/>
              </a:ext>
            </a:extLst>
          </p:cNvPr>
          <p:cNvCxnSpPr>
            <a:cxnSpLocks/>
          </p:cNvCxnSpPr>
          <p:nvPr/>
        </p:nvCxnSpPr>
        <p:spPr>
          <a:xfrm>
            <a:off x="6314362" y="5802224"/>
            <a:ext cx="4381314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E75255-AD23-D3C7-CEC8-8F1E624FEC48}"/>
                  </a:ext>
                </a:extLst>
              </p:cNvPr>
              <p:cNvSpPr txBox="1"/>
              <p:nvPr/>
            </p:nvSpPr>
            <p:spPr>
              <a:xfrm>
                <a:off x="5950236" y="2273819"/>
                <a:ext cx="327782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b="0" i="1" smtClean="0">
                          <a:latin typeface="Cambria Math" panose="02040503050406030204" pitchFamily="18" charset="0"/>
                        </a:rPr>
                        <m:t>𝑐𝑡</m:t>
                      </m:r>
                    </m:oMath>
                  </m:oMathPara>
                </a14:m>
                <a:endParaRPr lang="en-SG" sz="23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6E75255-AD23-D3C7-CEC8-8F1E624FE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236" y="2273819"/>
                <a:ext cx="327782" cy="353943"/>
              </a:xfrm>
              <a:prstGeom prst="rect">
                <a:avLst/>
              </a:prstGeom>
              <a:blipFill>
                <a:blip r:embed="rId4"/>
                <a:stretch>
                  <a:fillRect l="-16667" r="-14815" b="-344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35913F0-00D8-C9FA-08E2-2655DEAC4125}"/>
                  </a:ext>
                </a:extLst>
              </p:cNvPr>
              <p:cNvSpPr txBox="1"/>
              <p:nvPr/>
            </p:nvSpPr>
            <p:spPr>
              <a:xfrm>
                <a:off x="10318327" y="5811361"/>
                <a:ext cx="233333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SG" sz="23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35913F0-00D8-C9FA-08E2-2655DEAC4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8327" y="5811361"/>
                <a:ext cx="233333" cy="353943"/>
              </a:xfrm>
              <a:prstGeom prst="rect">
                <a:avLst/>
              </a:prstGeom>
              <a:blipFill>
                <a:blip r:embed="rId5"/>
                <a:stretch>
                  <a:fillRect l="-15789" r="-1578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46585AB-127A-55D5-346A-96E6FBD6A2D6}"/>
              </a:ext>
            </a:extLst>
          </p:cNvPr>
          <p:cNvCxnSpPr>
            <a:cxnSpLocks/>
          </p:cNvCxnSpPr>
          <p:nvPr/>
        </p:nvCxnSpPr>
        <p:spPr>
          <a:xfrm flipV="1">
            <a:off x="6314362" y="3109878"/>
            <a:ext cx="0" cy="2693099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46702EA-C94D-BD86-DAC7-E71A8C98401D}"/>
                  </a:ext>
                </a:extLst>
              </p:cNvPr>
              <p:cNvSpPr txBox="1"/>
              <p:nvPr/>
            </p:nvSpPr>
            <p:spPr>
              <a:xfrm>
                <a:off x="7196499" y="2228703"/>
                <a:ext cx="397545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b="0" i="1" smtClean="0">
                          <a:latin typeface="Cambria Math" panose="02040503050406030204" pitchFamily="18" charset="0"/>
                        </a:rPr>
                        <m:t>𝑐𝑡</m:t>
                      </m:r>
                      <m:r>
                        <a:rPr lang="en-SG" sz="23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SG" sz="23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46702EA-C94D-BD86-DAC7-E71A8C984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499" y="2228703"/>
                <a:ext cx="397545" cy="353943"/>
              </a:xfrm>
              <a:prstGeom prst="rect">
                <a:avLst/>
              </a:prstGeom>
              <a:blipFill>
                <a:blip r:embed="rId6"/>
                <a:stretch>
                  <a:fillRect l="-20000" t="-3448" r="-20000" b="-1034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335C2EF-D22D-B865-254C-BBB0DDFEE740}"/>
                  </a:ext>
                </a:extLst>
              </p:cNvPr>
              <p:cNvSpPr txBox="1"/>
              <p:nvPr/>
            </p:nvSpPr>
            <p:spPr>
              <a:xfrm>
                <a:off x="4007768" y="4149080"/>
                <a:ext cx="2531452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1700" dirty="0">
                    <a:solidFill>
                      <a:srgbClr val="00B050"/>
                    </a:solidFill>
                  </a:rPr>
                  <a:t>Worldline of a stationary observer in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SG" sz="17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17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𝑐𝑡</m:t>
                        </m:r>
                        <m:r>
                          <a:rPr lang="en-SG" sz="17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SG" sz="17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SG" sz="1700" dirty="0">
                    <a:solidFill>
                      <a:srgbClr val="00B050"/>
                    </a:solidFill>
                  </a:rPr>
                  <a:t> frame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335C2EF-D22D-B865-254C-BBB0DDFEE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768" y="4149080"/>
                <a:ext cx="2531452" cy="615553"/>
              </a:xfrm>
              <a:prstGeom prst="rect">
                <a:avLst/>
              </a:prstGeom>
              <a:blipFill>
                <a:blip r:embed="rId7"/>
                <a:stretch>
                  <a:fillRect l="-1442" t="-3960" b="-1287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B6B4898-9147-FE96-D396-CFD057C147A5}"/>
              </a:ext>
            </a:extLst>
          </p:cNvPr>
          <p:cNvCxnSpPr>
            <a:cxnSpLocks/>
          </p:cNvCxnSpPr>
          <p:nvPr/>
        </p:nvCxnSpPr>
        <p:spPr>
          <a:xfrm flipV="1">
            <a:off x="6328419" y="2739223"/>
            <a:ext cx="1054889" cy="302465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BC0EE7D-E0FA-1736-3D63-2057EC0E5E22}"/>
              </a:ext>
            </a:extLst>
          </p:cNvPr>
          <p:cNvCxnSpPr>
            <a:cxnSpLocks/>
            <a:endCxn id="70" idx="0"/>
          </p:cNvCxnSpPr>
          <p:nvPr/>
        </p:nvCxnSpPr>
        <p:spPr>
          <a:xfrm flipV="1">
            <a:off x="6328418" y="4803249"/>
            <a:ext cx="4114005" cy="97289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71C3A36-0E59-8800-7A6E-D3E179269C42}"/>
                  </a:ext>
                </a:extLst>
              </p:cNvPr>
              <p:cNvSpPr txBox="1"/>
              <p:nvPr/>
            </p:nvSpPr>
            <p:spPr>
              <a:xfrm>
                <a:off x="7311300" y="2852936"/>
                <a:ext cx="3788448" cy="76610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SG" sz="1700" dirty="0">
                    <a:solidFill>
                      <a:srgbClr val="FF0000"/>
                    </a:solidFill>
                  </a:rPr>
                  <a:t>Worldline of an observer moving with speed </a:t>
                </a:r>
                <a14:m>
                  <m:oMath xmlns:m="http://schemas.openxmlformats.org/officeDocument/2006/math">
                    <m:r>
                      <a:rPr lang="en-SG" sz="17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SG" sz="17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SG" sz="17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SG" sz="17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SG" sz="17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SG" sz="17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SG" sz="17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SG" sz="17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SG" sz="17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17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SG" sz="17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gradient</m:t>
                        </m:r>
                      </m:den>
                    </m:f>
                  </m:oMath>
                </a14:m>
                <a:r>
                  <a:rPr lang="en-SG" sz="1700" dirty="0">
                    <a:solidFill>
                      <a:srgbClr val="FF0000"/>
                    </a:solidFill>
                  </a:rPr>
                  <a:t> in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SG" sz="17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17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𝑐𝑡</m:t>
                        </m:r>
                        <m:r>
                          <a:rPr lang="en-SG" sz="17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SG" sz="17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SG" sz="1700" dirty="0">
                    <a:solidFill>
                      <a:srgbClr val="FF0000"/>
                    </a:solidFill>
                  </a:rPr>
                  <a:t> frame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71C3A36-0E59-8800-7A6E-D3E179269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1300" y="2852936"/>
                <a:ext cx="3788448" cy="766107"/>
              </a:xfrm>
              <a:prstGeom prst="rect">
                <a:avLst/>
              </a:prstGeom>
              <a:blipFill>
                <a:blip r:embed="rId8"/>
                <a:stretch>
                  <a:fillRect l="-965" t="-2381" b="-317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DAB1CA8-905F-DF66-B09B-3B9E02414E14}"/>
                  </a:ext>
                </a:extLst>
              </p:cNvPr>
              <p:cNvSpPr txBox="1"/>
              <p:nvPr/>
            </p:nvSpPr>
            <p:spPr>
              <a:xfrm>
                <a:off x="7040092" y="3651121"/>
                <a:ext cx="5095744" cy="3539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SG" sz="1700" dirty="0">
                    <a:solidFill>
                      <a:schemeClr val="accent1"/>
                    </a:solidFill>
                  </a:rPr>
                  <a:t>Also worldline of stationary observer in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SG" sz="17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17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𝑐𝑡</m:t>
                        </m:r>
                        <m:r>
                          <a:rPr lang="en-SG" sz="17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′,</m:t>
                        </m:r>
                        <m:r>
                          <a:rPr lang="en-SG" sz="17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SG" sz="17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SG" sz="1700" dirty="0">
                    <a:solidFill>
                      <a:schemeClr val="accent1"/>
                    </a:solidFill>
                  </a:rPr>
                  <a:t> frame 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DAB1CA8-905F-DF66-B09B-3B9E02414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092" y="3651121"/>
                <a:ext cx="5095744" cy="353943"/>
              </a:xfrm>
              <a:prstGeom prst="rect">
                <a:avLst/>
              </a:prstGeom>
              <a:blipFill>
                <a:blip r:embed="rId9"/>
                <a:stretch>
                  <a:fillRect l="-837" t="-6897" b="-2241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9596FDC-CA6B-C9B6-DF73-0EE535A506C9}"/>
              </a:ext>
            </a:extLst>
          </p:cNvPr>
          <p:cNvCxnSpPr>
            <a:cxnSpLocks/>
          </p:cNvCxnSpPr>
          <p:nvPr/>
        </p:nvCxnSpPr>
        <p:spPr>
          <a:xfrm flipV="1">
            <a:off x="6300306" y="2960292"/>
            <a:ext cx="1010994" cy="28510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D34A06C-8DFB-6043-5BCF-0B44F6E464D3}"/>
                  </a:ext>
                </a:extLst>
              </p:cNvPr>
              <p:cNvSpPr txBox="1"/>
              <p:nvPr/>
            </p:nvSpPr>
            <p:spPr>
              <a:xfrm>
                <a:off x="10291740" y="4803249"/>
                <a:ext cx="301365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SG" sz="23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SG" sz="23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D34A06C-8DFB-6043-5BCF-0B44F6E46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1740" y="4803249"/>
                <a:ext cx="301365" cy="353943"/>
              </a:xfrm>
              <a:prstGeom prst="rect">
                <a:avLst/>
              </a:prstGeom>
              <a:blipFill>
                <a:blip r:embed="rId10"/>
                <a:stretch>
                  <a:fillRect l="-26000" t="-3448" r="-26000" b="-1034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6623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B3D13A8-DFFA-4D31-932C-9BA911D23B68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Light line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B52AF4B-A2F0-488A-AFEB-C6EDB728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2344" y="6340491"/>
            <a:ext cx="2844800" cy="365125"/>
          </a:xfrm>
        </p:spPr>
        <p:txBody>
          <a:bodyPr/>
          <a:lstStyle/>
          <a:p>
            <a:fld id="{7081BC99-F884-43C5-B753-915CEB8D5D35}" type="slidenum">
              <a:rPr lang="en-SG" smtClean="0"/>
              <a:pPr/>
              <a:t>22</a:t>
            </a:fld>
            <a:endParaRPr lang="en-SG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698DCAA-F4CE-4FAC-9C46-3DE883102F89}"/>
              </a:ext>
            </a:extLst>
          </p:cNvPr>
          <p:cNvGrpSpPr/>
          <p:nvPr/>
        </p:nvGrpSpPr>
        <p:grpSpPr>
          <a:xfrm>
            <a:off x="983432" y="1781135"/>
            <a:ext cx="4282602" cy="3808105"/>
            <a:chOff x="1343472" y="1781135"/>
            <a:chExt cx="4282602" cy="3808105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4A2D7F3-DE5D-4294-BAD1-8A47C56317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9656" y="2132856"/>
              <a:ext cx="0" cy="34563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68E9FB0-06D6-4A8C-98EF-AA6A1ACE70B5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071664" y="2204864"/>
              <a:ext cx="0" cy="34563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7521E69-440A-40E9-B611-8D6622FEDB27}"/>
                    </a:ext>
                  </a:extLst>
                </p:cNvPr>
                <p:cNvSpPr txBox="1"/>
                <p:nvPr/>
              </p:nvSpPr>
              <p:spPr>
                <a:xfrm>
                  <a:off x="2671874" y="1781135"/>
                  <a:ext cx="327782" cy="3539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2300" b="0" i="1" smtClean="0">
                            <a:latin typeface="Cambria Math" panose="02040503050406030204" pitchFamily="18" charset="0"/>
                          </a:rPr>
                          <m:t>𝑐𝑡</m:t>
                        </m:r>
                      </m:oMath>
                    </m:oMathPara>
                  </a14:m>
                  <a:endParaRPr lang="en-SG" sz="23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7521E69-440A-40E9-B611-8D6622FEDB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1874" y="1781135"/>
                  <a:ext cx="327782" cy="353943"/>
                </a:xfrm>
                <a:prstGeom prst="rect">
                  <a:avLst/>
                </a:prstGeom>
                <a:blipFill>
                  <a:blip r:embed="rId2"/>
                  <a:stretch>
                    <a:fillRect l="-16667" r="-14815" b="-3448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3FF258E-6087-4172-A802-78E94F2FD964}"/>
                    </a:ext>
                  </a:extLst>
                </p:cNvPr>
                <p:cNvSpPr txBox="1"/>
                <p:nvPr/>
              </p:nvSpPr>
              <p:spPr>
                <a:xfrm>
                  <a:off x="4825493" y="3866225"/>
                  <a:ext cx="233333" cy="3539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23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SG" sz="23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3FF258E-6087-4172-A802-78E94F2FD9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5493" y="3866225"/>
                  <a:ext cx="233333" cy="353943"/>
                </a:xfrm>
                <a:prstGeom prst="rect">
                  <a:avLst/>
                </a:prstGeom>
                <a:blipFill>
                  <a:blip r:embed="rId3"/>
                  <a:stretch>
                    <a:fillRect l="-15789" r="-15789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5BFDA46-16EE-45DF-A353-9FD0A92FF8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5750" y="2433486"/>
              <a:ext cx="2956074" cy="295607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14818D-A969-4BFF-8F56-9E59F13BCF8F}"/>
                </a:ext>
              </a:extLst>
            </p:cNvPr>
            <p:cNvSpPr txBox="1"/>
            <p:nvPr/>
          </p:nvSpPr>
          <p:spPr>
            <a:xfrm>
              <a:off x="3973637" y="2967307"/>
              <a:ext cx="1652437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Light line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592EC0C-1718-420A-A7B9-A91B4AE78634}"/>
                    </a:ext>
                  </a:extLst>
                </p:cNvPr>
                <p:cNvSpPr txBox="1"/>
                <p:nvPr/>
              </p:nvSpPr>
              <p:spPr>
                <a:xfrm>
                  <a:off x="4620180" y="2160722"/>
                  <a:ext cx="877291" cy="3539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2300" b="0" i="1" smtClean="0">
                            <a:latin typeface="Cambria Math" panose="02040503050406030204" pitchFamily="18" charset="0"/>
                          </a:rPr>
                          <m:t>𝑐𝑡</m:t>
                        </m:r>
                        <m:r>
                          <a:rPr lang="en-SG" sz="23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SG" sz="23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SG" sz="23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592EC0C-1718-420A-A7B9-A91B4AE786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0180" y="2160722"/>
                  <a:ext cx="877291" cy="353943"/>
                </a:xfrm>
                <a:prstGeom prst="rect">
                  <a:avLst/>
                </a:prstGeom>
                <a:blipFill>
                  <a:blip r:embed="rId4"/>
                  <a:stretch>
                    <a:fillRect l="-6250" r="-3472" b="-1695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51DF19E0-C8C7-0C95-3FDD-3C71E11A78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51984" y="3244081"/>
                <a:ext cx="3637790" cy="11430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SG" sz="23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Gradient</m:t>
                      </m:r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SG" sz="23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𝑐𝑡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SG" sz="23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SG" sz="23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51DF19E0-C8C7-0C95-3FDD-3C71E11A7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1984" y="3244081"/>
                <a:ext cx="3637790" cy="11430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131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B3D13A8-DFFA-4D31-932C-9BA911D23B68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Spacetime Interval – the new “distance”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B52AF4B-A2F0-488A-AFEB-C6EDB728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2344" y="6340491"/>
            <a:ext cx="2844800" cy="365125"/>
          </a:xfrm>
        </p:spPr>
        <p:txBody>
          <a:bodyPr/>
          <a:lstStyle/>
          <a:p>
            <a:fld id="{7081BC99-F884-43C5-B753-915CEB8D5D35}" type="slidenum">
              <a:rPr lang="en-SG" smtClean="0"/>
              <a:pPr/>
              <a:t>23</a:t>
            </a:fld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68FA72-8050-4700-ABEC-583C353E0F9E}"/>
                  </a:ext>
                </a:extLst>
              </p:cNvPr>
              <p:cNvSpPr txBox="1"/>
              <p:nvPr/>
            </p:nvSpPr>
            <p:spPr>
              <a:xfrm>
                <a:off x="1784156" y="4223240"/>
                <a:ext cx="5049924" cy="4154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SG" sz="27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Define the </a:t>
                </a:r>
                <a:r>
                  <a:rPr lang="en-SG" sz="2700" b="0" dirty="0">
                    <a:solidFill>
                      <a:schemeClr val="accent1"/>
                    </a:solidFill>
                  </a:rPr>
                  <a:t>spacetime interval </a:t>
                </a:r>
                <a14:m>
                  <m:oMath xmlns:m="http://schemas.openxmlformats.org/officeDocument/2006/math">
                    <m:r>
                      <a:rPr lang="en-SG" sz="27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𝑑𝑠</m:t>
                    </m:r>
                  </m:oMath>
                </a14:m>
                <a:r>
                  <a:rPr lang="en-SG" sz="27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: </a:t>
                </a:r>
                <a:endParaRPr lang="en-SG" sz="27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68FA72-8050-4700-ABEC-583C353E0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156" y="4223240"/>
                <a:ext cx="5049924" cy="415498"/>
              </a:xfrm>
              <a:prstGeom prst="rect">
                <a:avLst/>
              </a:prstGeom>
              <a:blipFill>
                <a:blip r:embed="rId2"/>
                <a:stretch>
                  <a:fillRect l="-4106" t="-23529" b="-5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BC8D3BD3-A504-45BE-8779-19985D6742FD}"/>
              </a:ext>
            </a:extLst>
          </p:cNvPr>
          <p:cNvGrpSpPr/>
          <p:nvPr/>
        </p:nvGrpSpPr>
        <p:grpSpPr>
          <a:xfrm>
            <a:off x="1055440" y="1556792"/>
            <a:ext cx="4183239" cy="2232248"/>
            <a:chOff x="1415480" y="2276872"/>
            <a:chExt cx="4183239" cy="22322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93B95EC-B308-4E2E-96E9-9DC8751C2D51}"/>
                    </a:ext>
                  </a:extLst>
                </p:cNvPr>
                <p:cNvSpPr txBox="1"/>
                <p:nvPr/>
              </p:nvSpPr>
              <p:spPr>
                <a:xfrm>
                  <a:off x="2459596" y="3913103"/>
                  <a:ext cx="792087" cy="29238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19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oMath>
                    </m:oMathPara>
                  </a14:m>
                  <a:endParaRPr lang="en-SG" sz="1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93B95EC-B308-4E2E-96E9-9DC8751C2D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9596" y="3913103"/>
                  <a:ext cx="792087" cy="292388"/>
                </a:xfrm>
                <a:prstGeom prst="rect">
                  <a:avLst/>
                </a:prstGeom>
                <a:blipFill>
                  <a:blip r:embed="rId3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79731C8-3452-4534-B124-C74A8E04AE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7488" y="2276872"/>
              <a:ext cx="0" cy="22322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B301A6B-2E71-4042-8D1F-3D3E1F106F79}"/>
                </a:ext>
              </a:extLst>
            </p:cNvPr>
            <p:cNvCxnSpPr>
              <a:cxnSpLocks/>
            </p:cNvCxnSpPr>
            <p:nvPr/>
          </p:nvCxnSpPr>
          <p:spPr>
            <a:xfrm>
              <a:off x="1415480" y="4439331"/>
              <a:ext cx="28803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EC4C777-3001-40FA-A69D-D867D8F8BD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35560" y="2999395"/>
              <a:ext cx="72000" cy="72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4040DD9-508A-46AA-9F00-DEF9A87840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75720" y="3683363"/>
              <a:ext cx="72000" cy="72000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5289E94-5F3F-42AE-942E-523CFE767C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15229" y="3061769"/>
              <a:ext cx="1355678" cy="64796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C88D74B-4C39-45C2-9A46-BB3A113DE429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>
              <a:off x="2171560" y="2999395"/>
              <a:ext cx="0" cy="150972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2EB5FD9-61A5-4D8D-BB06-0A5838115AE0}"/>
                </a:ext>
              </a:extLst>
            </p:cNvPr>
            <p:cNvCxnSpPr>
              <a:cxnSpLocks/>
            </p:cNvCxnSpPr>
            <p:nvPr/>
          </p:nvCxnSpPr>
          <p:spPr>
            <a:xfrm>
              <a:off x="3611720" y="3789040"/>
              <a:ext cx="0" cy="72008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B96DDE8-F9F7-498B-9405-6BCCFF1EEAD6}"/>
                </a:ext>
              </a:extLst>
            </p:cNvPr>
            <p:cNvCxnSpPr/>
            <p:nvPr/>
          </p:nvCxnSpPr>
          <p:spPr>
            <a:xfrm>
              <a:off x="2173308" y="4299723"/>
              <a:ext cx="1440160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40BC4F9-C051-4277-B287-FC8E0242E1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37289" y="3730522"/>
              <a:ext cx="21240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CB0F14F-721F-44A7-B727-EBD407BBBB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6907" y="3035395"/>
              <a:ext cx="68384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BA1EE2C-2E28-48F9-A7CA-1901D2850517}"/>
                    </a:ext>
                  </a:extLst>
                </p:cNvPr>
                <p:cNvSpPr txBox="1"/>
                <p:nvPr/>
              </p:nvSpPr>
              <p:spPr>
                <a:xfrm>
                  <a:off x="1537688" y="3219583"/>
                  <a:ext cx="593059" cy="29238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19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oMath>
                    </m:oMathPara>
                  </a14:m>
                  <a:endParaRPr lang="en-SG" sz="1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BA1EE2C-2E28-48F9-A7CA-1901D28505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7688" y="3219583"/>
                  <a:ext cx="593059" cy="292388"/>
                </a:xfrm>
                <a:prstGeom prst="rect">
                  <a:avLst/>
                </a:prstGeom>
                <a:blipFill>
                  <a:blip r:embed="rId4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6D89798-2AAC-425B-A01E-88BA81BBDA1C}"/>
                </a:ext>
              </a:extLst>
            </p:cNvPr>
            <p:cNvCxnSpPr>
              <a:cxnSpLocks/>
            </p:cNvCxnSpPr>
            <p:nvPr/>
          </p:nvCxnSpPr>
          <p:spPr>
            <a:xfrm>
              <a:off x="1631504" y="3061769"/>
              <a:ext cx="0" cy="64796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2887588-3B53-44B1-A842-CCEE096AB833}"/>
                    </a:ext>
                  </a:extLst>
                </p:cNvPr>
                <p:cNvSpPr txBox="1"/>
                <p:nvPr/>
              </p:nvSpPr>
              <p:spPr>
                <a:xfrm>
                  <a:off x="2268356" y="3000900"/>
                  <a:ext cx="3330363" cy="35407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19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𝑑𝑙</m:t>
                        </m:r>
                        <m:r>
                          <a:rPr lang="en-SG" sz="19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SG" sz="19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SG" sz="19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SG" sz="19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SG" sz="19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SG" sz="19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SG" sz="19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SG" sz="19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SG" sz="19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SG" sz="19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𝑑𝑦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SG" sz="19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oMath>
                    </m:oMathPara>
                  </a14:m>
                  <a:endParaRPr lang="en-SG" sz="1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2887588-3B53-44B1-A842-CCEE096AB8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8356" y="3000900"/>
                  <a:ext cx="3330363" cy="354071"/>
                </a:xfrm>
                <a:prstGeom prst="rect">
                  <a:avLst/>
                </a:prstGeom>
                <a:blipFill>
                  <a:blip r:embed="rId5"/>
                  <a:stretch>
                    <a:fillRect b="-27586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21E1177-0B96-47F4-A6A5-0E4D5DB1E8CD}"/>
                  </a:ext>
                </a:extLst>
              </p:cNvPr>
              <p:cNvSpPr txBox="1"/>
              <p:nvPr/>
            </p:nvSpPr>
            <p:spPr>
              <a:xfrm>
                <a:off x="6816080" y="3116672"/>
                <a:ext cx="3470172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SG" sz="23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21E1177-0B96-47F4-A6A5-0E4D5DB1E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080" y="3116672"/>
                <a:ext cx="3470172" cy="353943"/>
              </a:xfrm>
              <a:prstGeom prst="rect">
                <a:avLst/>
              </a:prstGeom>
              <a:blipFill>
                <a:blip r:embed="rId6"/>
                <a:stretch>
                  <a:fillRect l="-2988" t="-1724" b="-2413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B0B1046-9FC0-4659-9C69-9670B26D677A}"/>
                  </a:ext>
                </a:extLst>
              </p:cNvPr>
              <p:cNvSpPr txBox="1"/>
              <p:nvPr/>
            </p:nvSpPr>
            <p:spPr>
              <a:xfrm>
                <a:off x="4367812" y="4897022"/>
                <a:ext cx="5634619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SG" sz="23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B0B1046-9FC0-4659-9C69-9670B26D6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812" y="4897022"/>
                <a:ext cx="5634619" cy="353943"/>
              </a:xfrm>
              <a:prstGeom prst="rect">
                <a:avLst/>
              </a:prstGeom>
              <a:blipFill>
                <a:blip r:embed="rId7"/>
                <a:stretch>
                  <a:fillRect l="-1948" t="-1724" b="-2413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D7D229D0-ACFB-4BB5-A233-ADF2FFB8D7AD}"/>
              </a:ext>
            </a:extLst>
          </p:cNvPr>
          <p:cNvSpPr txBox="1"/>
          <p:nvPr/>
        </p:nvSpPr>
        <p:spPr>
          <a:xfrm>
            <a:off x="6462458" y="2132856"/>
            <a:ext cx="2963360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SG" sz="27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Generalising to 3D: </a:t>
            </a:r>
          </a:p>
          <a:p>
            <a:r>
              <a:rPr lang="en-SG" sz="2300" b="0" dirty="0">
                <a:solidFill>
                  <a:schemeClr val="accent6"/>
                </a:solidFill>
              </a:rPr>
              <a:t>and lazy to write ()</a:t>
            </a:r>
            <a:endParaRPr lang="en-SG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6137C81-EFB0-4967-BE71-4F68889AD748}"/>
              </a:ext>
            </a:extLst>
          </p:cNvPr>
          <p:cNvSpPr/>
          <p:nvPr/>
        </p:nvSpPr>
        <p:spPr>
          <a:xfrm>
            <a:off x="1199460" y="4077072"/>
            <a:ext cx="9361036" cy="14066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5EC280B-CA6C-49AA-89FB-D88AEDE8D43F}"/>
                  </a:ext>
                </a:extLst>
              </p:cNvPr>
              <p:cNvSpPr txBox="1"/>
              <p:nvPr/>
            </p:nvSpPr>
            <p:spPr>
              <a:xfrm>
                <a:off x="1573288" y="5830415"/>
                <a:ext cx="9131224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G" sz="19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𝑑𝑠</m:t>
                    </m:r>
                  </m:oMath>
                </a14:m>
                <a:r>
                  <a:rPr lang="en-SG" sz="19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is the “distance” between 2 events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SG" sz="19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19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𝑐𝑡</m:t>
                        </m:r>
                        <m:r>
                          <a:rPr lang="en-SG" sz="19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SG" sz="19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SG" sz="19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SG" sz="19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SG" sz="19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SG" sz="19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SG" sz="1900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sz="19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and  </a:t>
                </a:r>
                <a14:m>
                  <m:oMath xmlns:m="http://schemas.openxmlformats.org/officeDocument/2006/math">
                    <m:r>
                      <a:rPr lang="en-SG" sz="19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SG" sz="19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𝑐𝑡</m:t>
                    </m:r>
                    <m:r>
                      <a:rPr lang="en-SG" sz="19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SG" sz="19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𝑐𝑑𝑡</m:t>
                    </m:r>
                    <m:r>
                      <a:rPr lang="en-SG" sz="19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SG" sz="19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SG" sz="19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SG" sz="19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en-SG" sz="19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SG" sz="19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SG" sz="19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SG" sz="19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𝑑𝑦</m:t>
                    </m:r>
                    <m:r>
                      <a:rPr lang="en-SG" sz="19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SG" sz="19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SG" sz="19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SG" sz="19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𝑑𝑧</m:t>
                    </m:r>
                    <m:r>
                      <a:rPr lang="en-SG" sz="19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SG" sz="19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5EC280B-CA6C-49AA-89FB-D88AEDE8D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288" y="5830415"/>
                <a:ext cx="9131224" cy="292388"/>
              </a:xfrm>
              <a:prstGeom prst="rect">
                <a:avLst/>
              </a:prstGeom>
              <a:blipFill>
                <a:blip r:embed="rId8"/>
                <a:stretch>
                  <a:fillRect l="-935" t="-25000" b="-520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9027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B3D13A8-DFFA-4D31-932C-9BA911D23B68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Spacetime Interval and Light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B52AF4B-A2F0-488A-AFEB-C6EDB728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2344" y="6340491"/>
            <a:ext cx="2844800" cy="365125"/>
          </a:xfrm>
        </p:spPr>
        <p:txBody>
          <a:bodyPr/>
          <a:lstStyle/>
          <a:p>
            <a:fld id="{7081BC99-F884-43C5-B753-915CEB8D5D35}" type="slidenum">
              <a:rPr lang="en-SG" smtClean="0"/>
              <a:pPr/>
              <a:t>24</a:t>
            </a:fld>
            <a:endParaRPr lang="en-SG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698DCAA-F4CE-4FAC-9C46-3DE883102F89}"/>
              </a:ext>
            </a:extLst>
          </p:cNvPr>
          <p:cNvGrpSpPr/>
          <p:nvPr/>
        </p:nvGrpSpPr>
        <p:grpSpPr>
          <a:xfrm>
            <a:off x="983432" y="1781135"/>
            <a:ext cx="4282602" cy="3808105"/>
            <a:chOff x="1343472" y="1781135"/>
            <a:chExt cx="4282602" cy="3808105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4A2D7F3-DE5D-4294-BAD1-8A47C56317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9656" y="2132856"/>
              <a:ext cx="0" cy="34563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68E9FB0-06D6-4A8C-98EF-AA6A1ACE70B5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071664" y="2204864"/>
              <a:ext cx="0" cy="34563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7521E69-440A-40E9-B611-8D6622FEDB27}"/>
                    </a:ext>
                  </a:extLst>
                </p:cNvPr>
                <p:cNvSpPr txBox="1"/>
                <p:nvPr/>
              </p:nvSpPr>
              <p:spPr>
                <a:xfrm>
                  <a:off x="2671874" y="1781135"/>
                  <a:ext cx="327782" cy="3539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2300" b="0" i="1" smtClean="0">
                            <a:latin typeface="Cambria Math" panose="02040503050406030204" pitchFamily="18" charset="0"/>
                          </a:rPr>
                          <m:t>𝑐𝑡</m:t>
                        </m:r>
                      </m:oMath>
                    </m:oMathPara>
                  </a14:m>
                  <a:endParaRPr lang="en-SG" sz="23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7521E69-440A-40E9-B611-8D6622FEDB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1874" y="1781135"/>
                  <a:ext cx="327782" cy="353943"/>
                </a:xfrm>
                <a:prstGeom prst="rect">
                  <a:avLst/>
                </a:prstGeom>
                <a:blipFill>
                  <a:blip r:embed="rId2"/>
                  <a:stretch>
                    <a:fillRect l="-16667" r="-14815" b="-3448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3FF258E-6087-4172-A802-78E94F2FD964}"/>
                    </a:ext>
                  </a:extLst>
                </p:cNvPr>
                <p:cNvSpPr txBox="1"/>
                <p:nvPr/>
              </p:nvSpPr>
              <p:spPr>
                <a:xfrm>
                  <a:off x="4825493" y="3866225"/>
                  <a:ext cx="233333" cy="3539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23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SG" sz="23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3FF258E-6087-4172-A802-78E94F2FD9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5493" y="3866225"/>
                  <a:ext cx="233333" cy="353943"/>
                </a:xfrm>
                <a:prstGeom prst="rect">
                  <a:avLst/>
                </a:prstGeom>
                <a:blipFill>
                  <a:blip r:embed="rId3"/>
                  <a:stretch>
                    <a:fillRect l="-15789" r="-15789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5BFDA46-16EE-45DF-A353-9FD0A92FF8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5750" y="2433486"/>
              <a:ext cx="2956074" cy="2956074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14818D-A969-4BFF-8F56-9E59F13BCF8F}"/>
                </a:ext>
              </a:extLst>
            </p:cNvPr>
            <p:cNvSpPr txBox="1"/>
            <p:nvPr/>
          </p:nvSpPr>
          <p:spPr>
            <a:xfrm>
              <a:off x="3973637" y="2967307"/>
              <a:ext cx="1652437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Light line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592EC0C-1718-420A-A7B9-A91B4AE78634}"/>
                    </a:ext>
                  </a:extLst>
                </p:cNvPr>
                <p:cNvSpPr txBox="1"/>
                <p:nvPr/>
              </p:nvSpPr>
              <p:spPr>
                <a:xfrm>
                  <a:off x="4620180" y="2160722"/>
                  <a:ext cx="877291" cy="3539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2300" b="0" i="1" smtClean="0">
                            <a:latin typeface="Cambria Math" panose="02040503050406030204" pitchFamily="18" charset="0"/>
                          </a:rPr>
                          <m:t>𝑐𝑡</m:t>
                        </m:r>
                        <m:r>
                          <a:rPr lang="en-SG" sz="23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SG" sz="23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SG" sz="23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592EC0C-1718-420A-A7B9-A91B4AE786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0180" y="2160722"/>
                  <a:ext cx="877291" cy="353943"/>
                </a:xfrm>
                <a:prstGeom prst="rect">
                  <a:avLst/>
                </a:prstGeom>
                <a:blipFill>
                  <a:blip r:embed="rId4"/>
                  <a:stretch>
                    <a:fillRect l="-6250" r="-3472" b="-1695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2C09DA5-2F5B-4949-8998-A66233CDB0CB}"/>
              </a:ext>
            </a:extLst>
          </p:cNvPr>
          <p:cNvSpPr txBox="1"/>
          <p:nvPr/>
        </p:nvSpPr>
        <p:spPr>
          <a:xfrm>
            <a:off x="5807968" y="2088523"/>
            <a:ext cx="640871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900" dirty="0">
                <a:solidFill>
                  <a:schemeClr val="accent1"/>
                </a:solidFill>
              </a:rPr>
              <a:t>What is the spacetime interval between any 2 points on the light line?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609D78B-A16F-4C44-A861-3785437D6019}"/>
                  </a:ext>
                </a:extLst>
              </p:cNvPr>
              <p:cNvSpPr txBox="1"/>
              <p:nvPr/>
            </p:nvSpPr>
            <p:spPr>
              <a:xfrm>
                <a:off x="6604377" y="3770445"/>
                <a:ext cx="2672078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SG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3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SG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23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SG" sz="23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SG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3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SG" sz="2300" b="0" i="1" smtClean="0">
                              <a:latin typeface="Cambria Math" panose="02040503050406030204" pitchFamily="18" charset="0"/>
                            </a:rPr>
                            <m:t>𝑐𝑡</m:t>
                          </m:r>
                          <m:r>
                            <a:rPr lang="en-SG" sz="23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SG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G" sz="23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SG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3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SG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SG" sz="23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609D78B-A16F-4C44-A861-3785437D6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377" y="3770445"/>
                <a:ext cx="2672078" cy="353943"/>
              </a:xfrm>
              <a:prstGeom prst="rect">
                <a:avLst/>
              </a:prstGeom>
              <a:blipFill>
                <a:blip r:embed="rId5"/>
                <a:stretch>
                  <a:fillRect l="-2050" t="-1724" r="-228" b="-362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E508F6C-B4A9-466A-9BAA-27CC10D93C04}"/>
                  </a:ext>
                </a:extLst>
              </p:cNvPr>
              <p:cNvSpPr txBox="1"/>
              <p:nvPr/>
            </p:nvSpPr>
            <p:spPr>
              <a:xfrm>
                <a:off x="7170579" y="4245124"/>
                <a:ext cx="2453813" cy="707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3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SG" sz="2300" i="1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SG" sz="2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3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SG" sz="2300" i="1">
                              <a:latin typeface="Cambria Math" panose="02040503050406030204" pitchFamily="18" charset="0"/>
                            </a:rPr>
                            <m:t>𝑐𝑡</m:t>
                          </m:r>
                          <m:r>
                            <a:rPr lang="en-SG" sz="23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SG" sz="23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G" sz="23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SG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SG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2300" b="0" i="1" smtClean="0">
                                  <a:latin typeface="Cambria Math" panose="02040503050406030204" pitchFamily="18" charset="0"/>
                                </a:rPr>
                                <m:t>𝑐𝑡</m:t>
                              </m:r>
                            </m:e>
                          </m:d>
                        </m:e>
                        <m:sup>
                          <m:r>
                            <a:rPr lang="en-SG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SG" sz="23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SG" sz="23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E508F6C-B4A9-466A-9BAA-27CC10D93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579" y="4245124"/>
                <a:ext cx="2453813" cy="707886"/>
              </a:xfrm>
              <a:prstGeom prst="rect">
                <a:avLst/>
              </a:prstGeom>
              <a:blipFill>
                <a:blip r:embed="rId6"/>
                <a:stretch>
                  <a:fillRect l="-744" t="-855" r="-496" b="-256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9D14C08-6794-4B61-AE9D-47D9D80C6B24}"/>
                  </a:ext>
                </a:extLst>
              </p:cNvPr>
              <p:cNvSpPr txBox="1"/>
              <p:nvPr/>
            </p:nvSpPr>
            <p:spPr>
              <a:xfrm>
                <a:off x="7087636" y="5576618"/>
                <a:ext cx="2612855" cy="4462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SG" sz="29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Light: </a:t>
                </a:r>
                <a14:m>
                  <m:oMath xmlns:m="http://schemas.openxmlformats.org/officeDocument/2006/math">
                    <m:r>
                      <a:rPr lang="en-SG" sz="29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SG" sz="29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9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SG" sz="29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SG" sz="29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SG" sz="29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9D14C08-6794-4B61-AE9D-47D9D80C6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636" y="5576618"/>
                <a:ext cx="2612855" cy="446276"/>
              </a:xfrm>
              <a:prstGeom prst="rect">
                <a:avLst/>
              </a:prstGeom>
              <a:blipFill>
                <a:blip r:embed="rId7"/>
                <a:stretch>
                  <a:fillRect l="-8645" t="-24658" b="-4931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6CE10A76-A772-4BB0-8ADA-6E0F9FB0CB35}"/>
              </a:ext>
            </a:extLst>
          </p:cNvPr>
          <p:cNvSpPr/>
          <p:nvPr/>
        </p:nvSpPr>
        <p:spPr>
          <a:xfrm>
            <a:off x="6312924" y="5362200"/>
            <a:ext cx="3779177" cy="8751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6415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9" grpId="0"/>
      <p:bldP spid="42" grpId="0"/>
      <p:bldP spid="43" grpId="0"/>
      <p:bldP spid="4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B3D13A8-DFFA-4D31-932C-9BA911D23B68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347017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sz="3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Invariance</a:t>
            </a:r>
            <a:endParaRPr lang="en-SG" sz="3900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B52AF4B-A2F0-488A-AFEB-C6EDB728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2344" y="6340491"/>
            <a:ext cx="2844800" cy="365125"/>
          </a:xfrm>
        </p:spPr>
        <p:txBody>
          <a:bodyPr/>
          <a:lstStyle/>
          <a:p>
            <a:fld id="{7081BC99-F884-43C5-B753-915CEB8D5D35}" type="slidenum">
              <a:rPr lang="en-SG" smtClean="0"/>
              <a:pPr/>
              <a:t>25</a:t>
            </a:fld>
            <a:endParaRPr lang="en-SG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68FA72-8050-4700-ABEC-583C353E0F9E}"/>
              </a:ext>
            </a:extLst>
          </p:cNvPr>
          <p:cNvSpPr txBox="1"/>
          <p:nvPr/>
        </p:nvSpPr>
        <p:spPr>
          <a:xfrm>
            <a:off x="3575720" y="625725"/>
            <a:ext cx="5976664" cy="4770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SG" sz="3100" b="0" dirty="0">
                <a:solidFill>
                  <a:schemeClr val="accent1"/>
                </a:solidFill>
              </a:rPr>
              <a:t>Same-same for different observers</a:t>
            </a:r>
            <a:endParaRPr lang="en-SG" sz="31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21E1177-0B96-47F4-A6A5-0E4D5DB1E8CD}"/>
                  </a:ext>
                </a:extLst>
              </p:cNvPr>
              <p:cNvSpPr txBox="1"/>
              <p:nvPr/>
            </p:nvSpPr>
            <p:spPr>
              <a:xfrm>
                <a:off x="2344839" y="4514799"/>
                <a:ext cx="431714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17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SG" sz="17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21E1177-0B96-47F4-A6A5-0E4D5DB1E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839" y="4514799"/>
                <a:ext cx="431714" cy="261610"/>
              </a:xfrm>
              <a:prstGeom prst="rect">
                <a:avLst/>
              </a:prstGeom>
              <a:blipFill>
                <a:blip r:embed="rId3"/>
                <a:stretch>
                  <a:fillRect l="-18571" b="-465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86137C81-EFB0-4967-BE71-4F68889AD748}"/>
              </a:ext>
            </a:extLst>
          </p:cNvPr>
          <p:cNvSpPr/>
          <p:nvPr/>
        </p:nvSpPr>
        <p:spPr>
          <a:xfrm>
            <a:off x="3287688" y="404664"/>
            <a:ext cx="6480720" cy="8751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5EC280B-CA6C-49AA-89FB-D88AEDE8D43F}"/>
              </a:ext>
            </a:extLst>
          </p:cNvPr>
          <p:cNvSpPr txBox="1"/>
          <p:nvPr/>
        </p:nvSpPr>
        <p:spPr>
          <a:xfrm>
            <a:off x="890857" y="1848425"/>
            <a:ext cx="808546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SG" sz="24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Example: Length is invariant under a rotation transformation. </a:t>
            </a:r>
            <a:endParaRPr lang="en-SG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A8269C6-89C2-4272-BE3A-F6FB61F68D7C}"/>
              </a:ext>
            </a:extLst>
          </p:cNvPr>
          <p:cNvCxnSpPr>
            <a:cxnSpLocks/>
          </p:cNvCxnSpPr>
          <p:nvPr/>
        </p:nvCxnSpPr>
        <p:spPr>
          <a:xfrm flipV="1">
            <a:off x="1544995" y="2564904"/>
            <a:ext cx="0" cy="2232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CED6444-4FB2-4FBF-9889-5E958B11FB9E}"/>
              </a:ext>
            </a:extLst>
          </p:cNvPr>
          <p:cNvCxnSpPr>
            <a:cxnSpLocks/>
          </p:cNvCxnSpPr>
          <p:nvPr/>
        </p:nvCxnSpPr>
        <p:spPr>
          <a:xfrm>
            <a:off x="1472987" y="4727363"/>
            <a:ext cx="28803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2B2383D-B592-4FBE-81F3-4AA7AB154B0A}"/>
                  </a:ext>
                </a:extLst>
              </p:cNvPr>
              <p:cNvSpPr txBox="1"/>
              <p:nvPr/>
            </p:nvSpPr>
            <p:spPr>
              <a:xfrm>
                <a:off x="4209291" y="2839869"/>
                <a:ext cx="3127669" cy="8771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9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SG" sz="19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19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SG" sz="19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19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19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SG" sz="19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19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SG" sz="19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19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G" sz="19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SG" sz="19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19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SG" sz="19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SG" sz="19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SG" sz="19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  =</m:t>
                      </m:r>
                      <m:sSup>
                        <m:sSupPr>
                          <m:ctrlPr>
                            <a:rPr lang="en-SG" sz="19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SG" sz="19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19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5−1</m:t>
                              </m:r>
                            </m:e>
                          </m:d>
                        </m:e>
                        <m:sup>
                          <m:r>
                            <a:rPr lang="en-SG" sz="19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19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SG" sz="19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SG" sz="19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19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1−4</m:t>
                              </m:r>
                            </m:e>
                          </m:d>
                        </m:e>
                        <m:sup>
                          <m:r>
                            <a:rPr lang="en-SG" sz="19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SG" sz="19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SG" sz="19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SG" sz="19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2B2383D-B592-4FBE-81F3-4AA7AB154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291" y="2839869"/>
                <a:ext cx="3127669" cy="877163"/>
              </a:xfrm>
              <a:prstGeom prst="rect">
                <a:avLst/>
              </a:prstGeom>
              <a:blipFill>
                <a:blip r:embed="rId4"/>
                <a:stretch>
                  <a:fillRect t="-694" b="-138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5" name="Group 104">
            <a:extLst>
              <a:ext uri="{FF2B5EF4-FFF2-40B4-BE49-F238E27FC236}">
                <a16:creationId xmlns:a16="http://schemas.microsoft.com/office/drawing/2014/main" id="{9078D2CA-47B7-44D9-B013-6E8B139C5D9E}"/>
              </a:ext>
            </a:extLst>
          </p:cNvPr>
          <p:cNvGrpSpPr/>
          <p:nvPr/>
        </p:nvGrpSpPr>
        <p:grpSpPr>
          <a:xfrm>
            <a:off x="1544995" y="2808681"/>
            <a:ext cx="2520200" cy="1988471"/>
            <a:chOff x="1415480" y="3140968"/>
            <a:chExt cx="2520200" cy="1988471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FCDA985-1FE5-4A07-8FC4-0487BB9EF98F}"/>
                </a:ext>
              </a:extLst>
            </p:cNvPr>
            <p:cNvCxnSpPr>
              <a:cxnSpLocks/>
            </p:cNvCxnSpPr>
            <p:nvPr/>
          </p:nvCxnSpPr>
          <p:spPr>
            <a:xfrm>
              <a:off x="1775520" y="3149439"/>
              <a:ext cx="0" cy="1980000"/>
            </a:xfrm>
            <a:prstGeom prst="line">
              <a:avLst/>
            </a:prstGeom>
            <a:ln>
              <a:solidFill>
                <a:schemeClr val="tx2">
                  <a:lumMod val="20000"/>
                  <a:lumOff val="8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D4EA839-1030-4E6B-BB1A-515D61D08ED9}"/>
                </a:ext>
              </a:extLst>
            </p:cNvPr>
            <p:cNvCxnSpPr>
              <a:cxnSpLocks/>
            </p:cNvCxnSpPr>
            <p:nvPr/>
          </p:nvCxnSpPr>
          <p:spPr>
            <a:xfrm>
              <a:off x="2135560" y="3146996"/>
              <a:ext cx="0" cy="1980000"/>
            </a:xfrm>
            <a:prstGeom prst="line">
              <a:avLst/>
            </a:prstGeom>
            <a:ln>
              <a:solidFill>
                <a:schemeClr val="tx2">
                  <a:lumMod val="20000"/>
                  <a:lumOff val="8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9491923-A7D7-4588-9DF6-C85D41366666}"/>
                </a:ext>
              </a:extLst>
            </p:cNvPr>
            <p:cNvCxnSpPr>
              <a:cxnSpLocks/>
            </p:cNvCxnSpPr>
            <p:nvPr/>
          </p:nvCxnSpPr>
          <p:spPr>
            <a:xfrm>
              <a:off x="2495600" y="3149439"/>
              <a:ext cx="0" cy="1980000"/>
            </a:xfrm>
            <a:prstGeom prst="line">
              <a:avLst/>
            </a:prstGeom>
            <a:ln>
              <a:solidFill>
                <a:schemeClr val="tx2">
                  <a:lumMod val="20000"/>
                  <a:lumOff val="8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E341432-83B8-4D01-893F-F20506E5F6F7}"/>
                </a:ext>
              </a:extLst>
            </p:cNvPr>
            <p:cNvCxnSpPr>
              <a:cxnSpLocks/>
            </p:cNvCxnSpPr>
            <p:nvPr/>
          </p:nvCxnSpPr>
          <p:spPr>
            <a:xfrm>
              <a:off x="2855640" y="3146996"/>
              <a:ext cx="0" cy="1980000"/>
            </a:xfrm>
            <a:prstGeom prst="line">
              <a:avLst/>
            </a:prstGeom>
            <a:ln>
              <a:solidFill>
                <a:schemeClr val="tx2">
                  <a:lumMod val="20000"/>
                  <a:lumOff val="8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36A4E2E-EC8A-4E01-A87B-BF0A5F04552F}"/>
                </a:ext>
              </a:extLst>
            </p:cNvPr>
            <p:cNvCxnSpPr>
              <a:cxnSpLocks/>
            </p:cNvCxnSpPr>
            <p:nvPr/>
          </p:nvCxnSpPr>
          <p:spPr>
            <a:xfrm>
              <a:off x="3215680" y="3149439"/>
              <a:ext cx="0" cy="1980000"/>
            </a:xfrm>
            <a:prstGeom prst="line">
              <a:avLst/>
            </a:prstGeom>
            <a:ln>
              <a:solidFill>
                <a:schemeClr val="tx2">
                  <a:lumMod val="20000"/>
                  <a:lumOff val="8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7132A3-3874-48A9-BCBD-17E67B7C534F}"/>
                </a:ext>
              </a:extLst>
            </p:cNvPr>
            <p:cNvCxnSpPr>
              <a:cxnSpLocks/>
            </p:cNvCxnSpPr>
            <p:nvPr/>
          </p:nvCxnSpPr>
          <p:spPr>
            <a:xfrm>
              <a:off x="3575720" y="3140968"/>
              <a:ext cx="0" cy="1980000"/>
            </a:xfrm>
            <a:prstGeom prst="line">
              <a:avLst/>
            </a:prstGeom>
            <a:ln>
              <a:solidFill>
                <a:schemeClr val="tx2">
                  <a:lumMod val="20000"/>
                  <a:lumOff val="8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EEF4B31-B071-421C-BCA4-BC09FABD10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5480" y="4725144"/>
              <a:ext cx="2520000" cy="0"/>
            </a:xfrm>
            <a:prstGeom prst="line">
              <a:avLst/>
            </a:prstGeom>
            <a:ln>
              <a:solidFill>
                <a:schemeClr val="tx2">
                  <a:lumMod val="20000"/>
                  <a:lumOff val="8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4AC7FD4-7157-44EC-AE01-121A6DAEA0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5680" y="4359494"/>
              <a:ext cx="2520000" cy="0"/>
            </a:xfrm>
            <a:prstGeom prst="line">
              <a:avLst/>
            </a:prstGeom>
            <a:ln>
              <a:solidFill>
                <a:schemeClr val="tx2">
                  <a:lumMod val="20000"/>
                  <a:lumOff val="8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884D456-5B4B-4EED-86A6-97DB8DA925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5680" y="4005064"/>
              <a:ext cx="2520000" cy="0"/>
            </a:xfrm>
            <a:prstGeom prst="line">
              <a:avLst/>
            </a:prstGeom>
            <a:ln>
              <a:solidFill>
                <a:schemeClr val="tx2">
                  <a:lumMod val="20000"/>
                  <a:lumOff val="8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A4B7B7-798E-4AAB-8B49-A7EC2319F2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5480" y="3645024"/>
              <a:ext cx="2520000" cy="0"/>
            </a:xfrm>
            <a:prstGeom prst="line">
              <a:avLst/>
            </a:prstGeom>
            <a:ln>
              <a:solidFill>
                <a:schemeClr val="tx2">
                  <a:lumMod val="20000"/>
                  <a:lumOff val="8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65B38E5-1ABF-40E3-8241-CEFF973EC6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5480" y="3284984"/>
              <a:ext cx="2520000" cy="0"/>
            </a:xfrm>
            <a:prstGeom prst="line">
              <a:avLst/>
            </a:prstGeom>
            <a:ln>
              <a:solidFill>
                <a:schemeClr val="tx2">
                  <a:lumMod val="20000"/>
                  <a:lumOff val="8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D052303-99DD-4129-B5C9-1EAB4BCC6696}"/>
              </a:ext>
            </a:extLst>
          </p:cNvPr>
          <p:cNvGrpSpPr/>
          <p:nvPr/>
        </p:nvGrpSpPr>
        <p:grpSpPr>
          <a:xfrm>
            <a:off x="1115710" y="2481986"/>
            <a:ext cx="3093581" cy="2315166"/>
            <a:chOff x="986195" y="2818076"/>
            <a:chExt cx="3093581" cy="2315166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CEED123E-257F-4072-B43F-8A0C82F2CE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0305" y="4551943"/>
              <a:ext cx="2799471" cy="540805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9285FEB9-FAC9-48F6-BD48-60DF30F7EE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6195" y="2818076"/>
              <a:ext cx="446369" cy="2315166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784B8C38-6922-4ECF-81AF-729C55331F8E}"/>
                </a:ext>
              </a:extLst>
            </p:cNvPr>
            <p:cNvGrpSpPr/>
            <p:nvPr/>
          </p:nvGrpSpPr>
          <p:grpSpPr>
            <a:xfrm rot="20940000">
              <a:off x="1162943" y="2936116"/>
              <a:ext cx="2520200" cy="1988471"/>
              <a:chOff x="3935840" y="3293368"/>
              <a:chExt cx="2520200" cy="1988471"/>
            </a:xfrm>
          </p:grpSpPr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8CDA2A55-3B12-479F-AA78-660D8160D4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5880" y="3301839"/>
                <a:ext cx="0" cy="1980000"/>
              </a:xfrm>
              <a:prstGeom prst="line">
                <a:avLst/>
              </a:prstGeom>
              <a:ln>
                <a:solidFill>
                  <a:schemeClr val="accent6">
                    <a:lumMod val="20000"/>
                    <a:lumOff val="8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F3756E3D-3EBD-45E4-8499-29B2A97944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5920" y="3299396"/>
                <a:ext cx="0" cy="1980000"/>
              </a:xfrm>
              <a:prstGeom prst="line">
                <a:avLst/>
              </a:prstGeom>
              <a:ln>
                <a:solidFill>
                  <a:schemeClr val="accent6">
                    <a:lumMod val="20000"/>
                    <a:lumOff val="8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AA8F2F97-410B-4E4E-8BD2-5BC750C836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5960" y="3301839"/>
                <a:ext cx="0" cy="1980000"/>
              </a:xfrm>
              <a:prstGeom prst="line">
                <a:avLst/>
              </a:prstGeom>
              <a:ln>
                <a:solidFill>
                  <a:schemeClr val="accent6">
                    <a:lumMod val="20000"/>
                    <a:lumOff val="8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7CD55E7D-A186-4A7B-8110-08AD5330F2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6000" y="3299396"/>
                <a:ext cx="0" cy="1980000"/>
              </a:xfrm>
              <a:prstGeom prst="line">
                <a:avLst/>
              </a:prstGeom>
              <a:ln>
                <a:solidFill>
                  <a:schemeClr val="accent6">
                    <a:lumMod val="20000"/>
                    <a:lumOff val="8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A8FABAF2-F59B-4F34-BCC0-D2B1FCA9BA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6040" y="3301839"/>
                <a:ext cx="0" cy="1980000"/>
              </a:xfrm>
              <a:prstGeom prst="line">
                <a:avLst/>
              </a:prstGeom>
              <a:ln>
                <a:solidFill>
                  <a:schemeClr val="accent6">
                    <a:lumMod val="20000"/>
                    <a:lumOff val="8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98E09587-35CA-47F6-81E2-3A2FD1D1E0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80" y="3293368"/>
                <a:ext cx="0" cy="1980000"/>
              </a:xfrm>
              <a:prstGeom prst="line">
                <a:avLst/>
              </a:prstGeom>
              <a:ln>
                <a:solidFill>
                  <a:schemeClr val="accent6">
                    <a:lumMod val="20000"/>
                    <a:lumOff val="8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CDA7B4C6-2115-4D6D-9846-F1DBC3A43B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35840" y="4877544"/>
                <a:ext cx="2520000" cy="0"/>
              </a:xfrm>
              <a:prstGeom prst="line">
                <a:avLst/>
              </a:prstGeom>
              <a:ln>
                <a:solidFill>
                  <a:schemeClr val="accent6">
                    <a:lumMod val="20000"/>
                    <a:lumOff val="8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BF2974E5-0F47-4FA8-9220-10C5963E22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36040" y="4511894"/>
                <a:ext cx="2520000" cy="0"/>
              </a:xfrm>
              <a:prstGeom prst="line">
                <a:avLst/>
              </a:prstGeom>
              <a:ln>
                <a:solidFill>
                  <a:schemeClr val="accent6">
                    <a:lumMod val="20000"/>
                    <a:lumOff val="8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61E6047C-F3DC-4215-A826-4F1E1EFBDC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36040" y="4157464"/>
                <a:ext cx="2520000" cy="0"/>
              </a:xfrm>
              <a:prstGeom prst="line">
                <a:avLst/>
              </a:prstGeom>
              <a:ln>
                <a:solidFill>
                  <a:schemeClr val="accent6">
                    <a:lumMod val="20000"/>
                    <a:lumOff val="8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B5D15D09-19A8-48B1-B039-4A2F1FD42A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35840" y="3797424"/>
                <a:ext cx="2520000" cy="0"/>
              </a:xfrm>
              <a:prstGeom prst="line">
                <a:avLst/>
              </a:prstGeom>
              <a:ln>
                <a:solidFill>
                  <a:schemeClr val="accent6">
                    <a:lumMod val="20000"/>
                    <a:lumOff val="8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B33C14F5-3FA2-4AE9-A1E3-73A50C7F97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35840" y="3437384"/>
                <a:ext cx="2520000" cy="0"/>
              </a:xfrm>
              <a:prstGeom prst="line">
                <a:avLst/>
              </a:prstGeom>
              <a:ln>
                <a:solidFill>
                  <a:schemeClr val="accent6">
                    <a:lumMod val="20000"/>
                    <a:lumOff val="8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0C2F3214-F2D1-48ED-894C-D7A1814E8EE6}"/>
              </a:ext>
            </a:extLst>
          </p:cNvPr>
          <p:cNvCxnSpPr>
            <a:cxnSpLocks/>
          </p:cNvCxnSpPr>
          <p:nvPr/>
        </p:nvCxnSpPr>
        <p:spPr>
          <a:xfrm flipH="1" flipV="1">
            <a:off x="1906844" y="3310573"/>
            <a:ext cx="1436604" cy="1071848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597D952F-F9B5-4B50-968C-E57727EAB91B}"/>
                  </a:ext>
                </a:extLst>
              </p:cNvPr>
              <p:cNvSpPr txBox="1"/>
              <p:nvPr/>
            </p:nvSpPr>
            <p:spPr>
              <a:xfrm>
                <a:off x="1408927" y="3367298"/>
                <a:ext cx="792087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7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(1,4)</m:t>
                      </m:r>
                    </m:oMath>
                  </m:oMathPara>
                </a14:m>
                <a:endParaRPr lang="en-SG" sz="17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597D952F-F9B5-4B50-968C-E57727EAB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927" y="3367298"/>
                <a:ext cx="792087" cy="261610"/>
              </a:xfrm>
              <a:prstGeom prst="rect">
                <a:avLst/>
              </a:prstGeom>
              <a:blipFill>
                <a:blip r:embed="rId5"/>
                <a:stretch>
                  <a:fillRect b="-3488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23C72F9B-63FA-4501-9E67-173D29F756B4}"/>
                  </a:ext>
                </a:extLst>
              </p:cNvPr>
              <p:cNvSpPr txBox="1"/>
              <p:nvPr/>
            </p:nvSpPr>
            <p:spPr>
              <a:xfrm>
                <a:off x="3156662" y="3993243"/>
                <a:ext cx="792087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7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(5, 1)</m:t>
                      </m:r>
                    </m:oMath>
                  </m:oMathPara>
                </a14:m>
                <a:endParaRPr lang="en-SG" sz="17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23C72F9B-63FA-4501-9E67-173D29F75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662" y="3993243"/>
                <a:ext cx="792087" cy="261610"/>
              </a:xfrm>
              <a:prstGeom prst="rect">
                <a:avLst/>
              </a:prstGeom>
              <a:blipFill>
                <a:blip r:embed="rId6"/>
                <a:stretch>
                  <a:fillRect t="-2326" b="-3488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63A5E92D-1DC4-4B2C-9AEB-152DBA21DEC0}"/>
                  </a:ext>
                </a:extLst>
              </p:cNvPr>
              <p:cNvSpPr txBox="1"/>
              <p:nvPr/>
            </p:nvSpPr>
            <p:spPr>
              <a:xfrm>
                <a:off x="3129171" y="4402237"/>
                <a:ext cx="1238637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7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(5.099, 0)</m:t>
                      </m:r>
                    </m:oMath>
                  </m:oMathPara>
                </a14:m>
                <a:endParaRPr lang="en-SG" sz="17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63A5E92D-1DC4-4B2C-9AEB-152DBA21D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171" y="4402237"/>
                <a:ext cx="1238637" cy="261610"/>
              </a:xfrm>
              <a:prstGeom prst="rect">
                <a:avLst/>
              </a:prstGeom>
              <a:blipFill>
                <a:blip r:embed="rId7"/>
                <a:stretch>
                  <a:fillRect t="-2326" b="-3488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9F56CC6-D20A-4565-B4B0-250F05DCF24B}"/>
                  </a:ext>
                </a:extLst>
              </p:cNvPr>
              <p:cNvSpPr txBox="1"/>
              <p:nvPr/>
            </p:nvSpPr>
            <p:spPr>
              <a:xfrm>
                <a:off x="1652636" y="3015742"/>
                <a:ext cx="1656184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7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(1.765, 3.726)</m:t>
                      </m:r>
                    </m:oMath>
                  </m:oMathPara>
                </a14:m>
                <a:endParaRPr lang="en-SG" sz="17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9F56CC6-D20A-4565-B4B0-250F05DCF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636" y="3015742"/>
                <a:ext cx="1656184" cy="261610"/>
              </a:xfrm>
              <a:prstGeom prst="rect">
                <a:avLst/>
              </a:prstGeom>
              <a:blipFill>
                <a:blip r:embed="rId8"/>
                <a:stretch>
                  <a:fillRect t="-2326" b="-3488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19848A8-10CE-473A-B9C5-90B877A5AF72}"/>
                  </a:ext>
                </a:extLst>
              </p:cNvPr>
              <p:cNvSpPr txBox="1"/>
              <p:nvPr/>
            </p:nvSpPr>
            <p:spPr>
              <a:xfrm>
                <a:off x="7102380" y="4322378"/>
                <a:ext cx="21401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G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SG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SG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func>
                        <m:funcPr>
                          <m:ctrlPr>
                            <a:rPr lang="en-SG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SG" b="0" i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SG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SG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SG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func>
                            <m:funcPr>
                              <m:ctrlPr>
                                <a:rPr lang="en-SG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SG" b="0" i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SG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819848A8-10CE-473A-B9C5-90B877A5AF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380" y="4322378"/>
                <a:ext cx="2140138" cy="276999"/>
              </a:xfrm>
              <a:prstGeom prst="rect">
                <a:avLst/>
              </a:prstGeom>
              <a:blipFill>
                <a:blip r:embed="rId9"/>
                <a:stretch>
                  <a:fillRect l="-1140" r="-1994" b="-2666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67D91AC6-B1E7-475D-9DCA-62B58EE34C32}"/>
                  </a:ext>
                </a:extLst>
              </p:cNvPr>
              <p:cNvSpPr txBox="1"/>
              <p:nvPr/>
            </p:nvSpPr>
            <p:spPr>
              <a:xfrm>
                <a:off x="7110753" y="4738314"/>
                <a:ext cx="23696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G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SG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SG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SG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func>
                        <m:funcPr>
                          <m:ctrlPr>
                            <a:rPr lang="en-SG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SG" b="0" i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SG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SG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SG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func>
                            <m:funcPr>
                              <m:ctrlPr>
                                <a:rPr lang="en-SG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SG" b="0" i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SG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67D91AC6-B1E7-475D-9DCA-62B58EE34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753" y="4738314"/>
                <a:ext cx="2369623" cy="276999"/>
              </a:xfrm>
              <a:prstGeom prst="rect">
                <a:avLst/>
              </a:prstGeom>
              <a:blipFill>
                <a:blip r:embed="rId10"/>
                <a:stretch>
                  <a:fillRect l="-1028" r="-514" b="-2391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Arc 111">
            <a:extLst>
              <a:ext uri="{FF2B5EF4-FFF2-40B4-BE49-F238E27FC236}">
                <a16:creationId xmlns:a16="http://schemas.microsoft.com/office/drawing/2014/main" id="{B81B9FCB-0666-4C81-B56C-D01799EB19A4}"/>
              </a:ext>
            </a:extLst>
          </p:cNvPr>
          <p:cNvSpPr/>
          <p:nvPr/>
        </p:nvSpPr>
        <p:spPr>
          <a:xfrm rot="1658078">
            <a:off x="1940673" y="4555919"/>
            <a:ext cx="326091" cy="357769"/>
          </a:xfrm>
          <a:prstGeom prst="arc">
            <a:avLst>
              <a:gd name="adj1" fmla="val 17347982"/>
              <a:gd name="adj2" fmla="val 19918446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BC80581-3EAA-4E50-BA3A-4B4571552580}"/>
                  </a:ext>
                </a:extLst>
              </p:cNvPr>
              <p:cNvSpPr txBox="1"/>
              <p:nvPr/>
            </p:nvSpPr>
            <p:spPr>
              <a:xfrm>
                <a:off x="2305311" y="4784791"/>
                <a:ext cx="1178661" cy="3758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1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SG" sz="1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SG" sz="1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SG" sz="13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SG" sz="1300" b="0" i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SG" sz="13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SG" sz="13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SG" sz="13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SG" sz="13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SG" sz="1300" b="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BC80581-3EAA-4E50-BA3A-4B4571552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311" y="4784791"/>
                <a:ext cx="1178661" cy="375809"/>
              </a:xfrm>
              <a:prstGeom prst="rect">
                <a:avLst/>
              </a:prstGeom>
              <a:blipFill>
                <a:blip r:embed="rId11"/>
                <a:stretch>
                  <a:fillRect l="-4639" b="-1451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62E6168-75A4-4F79-93B6-662B1235C003}"/>
                  </a:ext>
                </a:extLst>
              </p:cNvPr>
              <p:cNvSpPr txBox="1"/>
              <p:nvPr/>
            </p:nvSpPr>
            <p:spPr>
              <a:xfrm>
                <a:off x="7536160" y="2839868"/>
                <a:ext cx="4392488" cy="8771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9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SG" sz="19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19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SG" sz="19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SG" sz="19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19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19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SG" sz="19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19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SG" sz="19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SG" sz="19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19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G" sz="19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SG" sz="19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19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SG" sz="19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SG" sz="19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SG" sz="19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SG" sz="19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   =</m:t>
                      </m:r>
                      <m:sSup>
                        <m:sSupPr>
                          <m:ctrlPr>
                            <a:rPr lang="en-SG" sz="19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SG" sz="19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19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5.009−1.765</m:t>
                              </m:r>
                            </m:e>
                          </m:d>
                        </m:e>
                        <m:sup>
                          <m:r>
                            <a:rPr lang="en-SG" sz="19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19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SG" sz="19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SG" sz="19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19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0−3.726</m:t>
                              </m:r>
                            </m:e>
                          </m:d>
                        </m:e>
                        <m:sup>
                          <m:r>
                            <a:rPr lang="en-SG" sz="19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SG" sz="19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SG" sz="19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SG" sz="19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62E6168-75A4-4F79-93B6-662B1235C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6160" y="2839868"/>
                <a:ext cx="4392488" cy="877163"/>
              </a:xfrm>
              <a:prstGeom prst="rect">
                <a:avLst/>
              </a:prstGeom>
              <a:blipFill>
                <a:blip r:embed="rId12"/>
                <a:stretch>
                  <a:fillRect t="-2778" b="-138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52EC43DC-1716-45C3-99C8-3B6D70165F18}"/>
                  </a:ext>
                </a:extLst>
              </p:cNvPr>
              <p:cNvSpPr txBox="1"/>
              <p:nvPr/>
            </p:nvSpPr>
            <p:spPr>
              <a:xfrm>
                <a:off x="2409092" y="5373216"/>
                <a:ext cx="9015500" cy="12071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9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SG" sz="19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19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SG" sz="19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SG" sz="19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19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19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SG" sz="19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19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SG" sz="19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SG" sz="19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19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G" sz="19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SG" sz="19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19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SG" sz="19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SG" sz="19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SG" sz="19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SG" sz="19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   =</m:t>
                      </m:r>
                      <m:sSup>
                        <m:sSupPr>
                          <m:ctrlPr>
                            <a:rPr lang="en-SG" sz="19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SG" sz="19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19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  <m:func>
                                <m:funcPr>
                                  <m:ctrlPr>
                                    <a:rPr lang="en-SG" sz="19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SG" sz="1900" b="0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SG" sz="19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SG" sz="19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SG" sz="19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  <m:func>
                                    <m:funcPr>
                                      <m:ctrlPr>
                                        <a:rPr lang="en-SG" sz="19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SG" sz="1900" b="0" i="0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SG" sz="19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SG" sz="19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19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SG" sz="19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SG" sz="19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19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SG" sz="19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  <m:func>
                                <m:funcPr>
                                  <m:ctrlPr>
                                    <a:rPr lang="en-SG" sz="19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SG" sz="1900" b="0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SG" sz="19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SG" sz="19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SG" sz="19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  <m:func>
                                    <m:funcPr>
                                      <m:ctrlPr>
                                        <a:rPr lang="en-SG" sz="19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SG" sz="1900" b="0" i="0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SG" sz="1900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SG" sz="19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SG" sz="19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SG" sz="19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SG" sz="19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SG" sz="19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19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SG" sz="19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SG" sz="19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SG" sz="19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SG" sz="19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SG" sz="1900" b="0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SG" sz="19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SG" sz="19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SG" sz="19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SG" sz="19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SG" sz="19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SG" sz="1900" b="0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SG" sz="19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SG" sz="19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SG" sz="19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SG" sz="19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𝑑𝑥𝑑𝑦</m:t>
                      </m:r>
                      <m:d>
                        <m:dPr>
                          <m:ctrlPr>
                            <a:rPr lang="en-SG" sz="19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SG" sz="19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SG" sz="1900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SG" sz="19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func>
                            <m:funcPr>
                              <m:ctrlPr>
                                <a:rPr lang="en-SG" sz="19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SG" sz="1900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SG" sz="19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SG" sz="19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SG" sz="19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SG" sz="19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SG" sz="19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func>
                            <m:funcPr>
                              <m:ctrlPr>
                                <a:rPr lang="en-SG" sz="19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SG" sz="190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SG" sz="19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SG" sz="19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G" sz="19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SG" sz="19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19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SG" sz="19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SG" sz="19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SG" sz="19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SG" sz="19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SG" sz="190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SG" sz="19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SG" sz="19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SG" sz="19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SG" sz="19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SG" sz="19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SG" sz="190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SG" sz="19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SG" sz="19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</m:oMath>
                    <m:oMath xmlns:m="http://schemas.openxmlformats.org/officeDocument/2006/math">
                      <m:r>
                        <a:rPr lang="en-SG" sz="19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SG" sz="19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19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SG" sz="19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19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SG" sz="19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19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G" sz="19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SG" sz="19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19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SG" sz="19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19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19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SG" sz="19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19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SG" sz="19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19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SG" sz="19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52EC43DC-1716-45C3-99C8-3B6D70165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092" y="5373216"/>
                <a:ext cx="9015500" cy="1207190"/>
              </a:xfrm>
              <a:prstGeom prst="rect">
                <a:avLst/>
              </a:prstGeom>
              <a:blipFill>
                <a:blip r:embed="rId13"/>
                <a:stretch>
                  <a:fillRect l="-135" t="-2020" b="-505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TextBox 115">
            <a:extLst>
              <a:ext uri="{FF2B5EF4-FFF2-40B4-BE49-F238E27FC236}">
                <a16:creationId xmlns:a16="http://schemas.microsoft.com/office/drawing/2014/main" id="{DEA81E31-D86A-4FD6-BC6C-0C6BB611DB98}"/>
              </a:ext>
            </a:extLst>
          </p:cNvPr>
          <p:cNvSpPr txBox="1"/>
          <p:nvPr/>
        </p:nvSpPr>
        <p:spPr>
          <a:xfrm>
            <a:off x="5807968" y="4293096"/>
            <a:ext cx="1728192" cy="2923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SG" sz="19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Generally,</a:t>
            </a:r>
            <a:endParaRPr lang="en-SG" sz="1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3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1" grpId="0"/>
      <p:bldP spid="52" grpId="0"/>
      <p:bldP spid="106" grpId="0"/>
      <p:bldP spid="107" grpId="0"/>
      <p:bldP spid="108" grpId="0"/>
      <p:bldP spid="109" grpId="0"/>
      <p:bldP spid="110" grpId="0"/>
      <p:bldP spid="111" grpId="0"/>
      <p:bldP spid="112" grpId="0" animBg="1"/>
      <p:bldP spid="113" grpId="0"/>
      <p:bldP spid="114" grpId="0"/>
      <p:bldP spid="115" grpId="0"/>
      <p:bldP spid="1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B3D13A8-DFFA-4D31-932C-9BA911D23B68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67097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sz="3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Invariance of the Spacetime Interval</a:t>
            </a:r>
            <a:endParaRPr lang="en-SG" sz="3900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B52AF4B-A2F0-488A-AFEB-C6EDB728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2344" y="6340491"/>
            <a:ext cx="2844800" cy="365125"/>
          </a:xfrm>
        </p:spPr>
        <p:txBody>
          <a:bodyPr/>
          <a:lstStyle/>
          <a:p>
            <a:fld id="{7081BC99-F884-43C5-B753-915CEB8D5D35}" type="slidenum">
              <a:rPr lang="en-SG" smtClean="0"/>
              <a:pPr/>
              <a:t>26</a:t>
            </a:fld>
            <a:endParaRPr lang="en-SG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5EC280B-CA6C-49AA-89FB-D88AEDE8D43F}"/>
              </a:ext>
            </a:extLst>
          </p:cNvPr>
          <p:cNvSpPr txBox="1"/>
          <p:nvPr/>
        </p:nvSpPr>
        <p:spPr>
          <a:xfrm>
            <a:off x="1555701" y="5828053"/>
            <a:ext cx="909357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SG" sz="24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spacetime interval is invariant under a Lorentz transformation. </a:t>
            </a:r>
            <a:endParaRPr lang="en-SG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575C5F2-E7A6-4703-9CEC-DB6F4FDA8BD1}"/>
              </a:ext>
            </a:extLst>
          </p:cNvPr>
          <p:cNvSpPr/>
          <p:nvPr/>
        </p:nvSpPr>
        <p:spPr>
          <a:xfrm>
            <a:off x="1343472" y="5525405"/>
            <a:ext cx="8712968" cy="8751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624B4CA-C0B0-4BAD-A2EF-E640A9E1BF30}"/>
                  </a:ext>
                </a:extLst>
              </p:cNvPr>
              <p:cNvSpPr txBox="1"/>
              <p:nvPr/>
            </p:nvSpPr>
            <p:spPr>
              <a:xfrm>
                <a:off x="3359696" y="1792861"/>
                <a:ext cx="1806520" cy="1169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9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SG" sz="1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19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SG" sz="19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SG" sz="19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1900" b="0" i="1" smtClean="0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SG" sz="1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1900" b="0" i="1" smtClean="0">
                              <a:latin typeface="Cambria Math" panose="02040503050406030204" pitchFamily="18" charset="0"/>
                            </a:rPr>
                            <m:t>𝑐𝑡</m:t>
                          </m:r>
                          <m:r>
                            <a:rPr lang="en-SG" sz="19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SG" sz="19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SG" sz="1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  <m:oMath xmlns:m="http://schemas.openxmlformats.org/officeDocument/2006/math">
                      <m:sSup>
                        <m:sSupPr>
                          <m:ctrlPr>
                            <a:rPr lang="en-SG" sz="1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19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SG" sz="1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SG" sz="19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SG" sz="19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1900" b="0" i="1" smtClean="0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SG" sz="1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1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SG" sz="19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SG" sz="19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SG" sz="1900" b="0" i="1" smtClean="0">
                              <a:latin typeface="Cambria Math" panose="02040503050406030204" pitchFamily="18" charset="0"/>
                            </a:rPr>
                            <m:t>𝑐𝑡</m:t>
                          </m:r>
                        </m:e>
                      </m:d>
                    </m:oMath>
                    <m:oMath xmlns:m="http://schemas.openxmlformats.org/officeDocument/2006/math">
                      <m:sSup>
                        <m:sSupPr>
                          <m:ctrlPr>
                            <a:rPr lang="en-SG" sz="1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19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SG" sz="19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SG" sz="19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SG" sz="19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19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SG" sz="1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19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SG" sz="19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SG" sz="19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SG" sz="19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19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SG" sz="19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624B4CA-C0B0-4BAD-A2EF-E640A9E1B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696" y="1792861"/>
                <a:ext cx="1806520" cy="1169551"/>
              </a:xfrm>
              <a:prstGeom prst="rect">
                <a:avLst/>
              </a:prstGeom>
              <a:blipFill>
                <a:blip r:embed="rId2"/>
                <a:stretch>
                  <a:fillRect l="-135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ight Brace 61">
            <a:extLst>
              <a:ext uri="{FF2B5EF4-FFF2-40B4-BE49-F238E27FC236}">
                <a16:creationId xmlns:a16="http://schemas.microsoft.com/office/drawing/2014/main" id="{C9E8020F-4152-4586-B38C-BD08F008A072}"/>
              </a:ext>
            </a:extLst>
          </p:cNvPr>
          <p:cNvSpPr/>
          <p:nvPr/>
        </p:nvSpPr>
        <p:spPr>
          <a:xfrm rot="10800000">
            <a:off x="3199251" y="1792860"/>
            <a:ext cx="152405" cy="1169552"/>
          </a:xfrm>
          <a:prstGeom prst="rightBrace">
            <a:avLst>
              <a:gd name="adj1" fmla="val 7642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 sz="19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ECDBC58-FFB4-4A71-8186-6D93D2422580}"/>
              </a:ext>
            </a:extLst>
          </p:cNvPr>
          <p:cNvSpPr txBox="1"/>
          <p:nvPr/>
        </p:nvSpPr>
        <p:spPr>
          <a:xfrm>
            <a:off x="822986" y="2227545"/>
            <a:ext cx="3240360" cy="2923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SG" sz="19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Lorentz Transformation</a:t>
            </a:r>
            <a:endParaRPr lang="en-SG" sz="1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A976541-133D-4982-9314-121AF04C7D6D}"/>
                  </a:ext>
                </a:extLst>
              </p:cNvPr>
              <p:cNvSpPr txBox="1"/>
              <p:nvPr/>
            </p:nvSpPr>
            <p:spPr>
              <a:xfrm>
                <a:off x="6120237" y="1903303"/>
                <a:ext cx="5634619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SG" sz="23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A976541-133D-4982-9314-121AF04C7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237" y="1903303"/>
                <a:ext cx="5634619" cy="353943"/>
              </a:xfrm>
              <a:prstGeom prst="rect">
                <a:avLst/>
              </a:prstGeom>
              <a:blipFill>
                <a:blip r:embed="rId3"/>
                <a:stretch>
                  <a:fillRect l="-1948" t="-1724" b="-2413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1EAB19A-4CF3-4B70-BFD6-8C44ADBD1218}"/>
                  </a:ext>
                </a:extLst>
              </p:cNvPr>
              <p:cNvSpPr txBox="1"/>
              <p:nvPr/>
            </p:nvSpPr>
            <p:spPr>
              <a:xfrm>
                <a:off x="6120236" y="2514405"/>
                <a:ext cx="5634619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3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SG" sz="23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3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SG" sz="23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SG" sz="23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23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SG" sz="23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3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SG" sz="23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23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SG" sz="23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3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SG" sz="23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SG" sz="23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23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G" sz="23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SG" sz="23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3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SG" sz="23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SG" sz="23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23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G" sz="23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SG" sz="23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3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SG" sz="23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SG" sz="23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23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G" sz="23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SG" sz="23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3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SG" sz="23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SG" sz="23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SG" sz="23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1EAB19A-4CF3-4B70-BFD6-8C44ADBD1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236" y="2514405"/>
                <a:ext cx="5634619" cy="353943"/>
              </a:xfrm>
              <a:prstGeom prst="rect">
                <a:avLst/>
              </a:prstGeom>
              <a:blipFill>
                <a:blip r:embed="rId4"/>
                <a:stretch>
                  <a:fillRect l="-1948" t="-6780" b="-3389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2208DC-79F0-A71A-D389-021762958E3F}"/>
                  </a:ext>
                </a:extLst>
              </p:cNvPr>
              <p:cNvSpPr txBox="1"/>
              <p:nvPr/>
            </p:nvSpPr>
            <p:spPr>
              <a:xfrm>
                <a:off x="2999656" y="3620998"/>
                <a:ext cx="2736304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SG" sz="23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Show that </a:t>
                </a:r>
                <a14:m>
                  <m:oMath xmlns:m="http://schemas.openxmlformats.org/officeDocument/2006/math">
                    <m:r>
                      <a:rPr lang="en-SG" sz="23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SG" sz="23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3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SG" sz="23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p>
                        <m:r>
                          <a:rPr lang="en-SG" sz="23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SG" sz="23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sz="23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SG" sz="23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3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SG" sz="23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SG" sz="2300" dirty="0">
                    <a:solidFill>
                      <a:schemeClr val="accent6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2208DC-79F0-A71A-D389-021762958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656" y="3620998"/>
                <a:ext cx="2736304" cy="353943"/>
              </a:xfrm>
              <a:prstGeom prst="rect">
                <a:avLst/>
              </a:prstGeom>
              <a:blipFill>
                <a:blip r:embed="rId5"/>
                <a:stretch>
                  <a:fillRect l="-6459" t="-25862" b="-5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3CAE7-3F77-E67F-EB41-FEE09623DDD0}"/>
              </a:ext>
            </a:extLst>
          </p:cNvPr>
          <p:cNvSpPr txBox="1">
            <a:spLocks/>
          </p:cNvSpPr>
          <p:nvPr/>
        </p:nvSpPr>
        <p:spPr>
          <a:xfrm>
            <a:off x="695400" y="3592923"/>
            <a:ext cx="2880320" cy="5561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900" dirty="0">
                <a:solidFill>
                  <a:schemeClr val="accent1"/>
                </a:solidFill>
              </a:rPr>
              <a:t>Activity during IS</a:t>
            </a:r>
          </a:p>
        </p:txBody>
      </p:sp>
    </p:spTree>
    <p:extLst>
      <p:ext uri="{BB962C8B-B14F-4D97-AF65-F5344CB8AC3E}">
        <p14:creationId xmlns:p14="http://schemas.microsoft.com/office/powerpoint/2010/main" val="244531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2" grpId="0" animBg="1"/>
      <p:bldP spid="63" grpId="0"/>
      <p:bldP spid="64" grpId="0"/>
      <p:bldP spid="65" grpId="0"/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1B3D13A8-DFFA-4D31-932C-9BA911D23B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" y="274638"/>
                <a:ext cx="10972800" cy="157018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SG" sz="3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Invariance of Spacetime Interval </a:t>
                </a:r>
              </a:p>
              <a:p>
                <a:pPr algn="l">
                  <a:lnSpc>
                    <a:spcPct val="140000"/>
                  </a:lnSpc>
                </a:pPr>
                <a:r>
                  <a:rPr lang="en-SG" sz="37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SG" sz="37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SG" sz="3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Invariance of the Speed of Light</a:t>
                </a:r>
                <a:endParaRPr lang="en-SG" sz="37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1B3D13A8-DFFA-4D31-932C-9BA911D23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74638"/>
                <a:ext cx="10972800" cy="1570186"/>
              </a:xfrm>
              <a:prstGeom prst="rect">
                <a:avLst/>
              </a:prstGeom>
              <a:blipFill>
                <a:blip r:embed="rId2"/>
                <a:stretch>
                  <a:fillRect l="-1722" b="-891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B52AF4B-A2F0-488A-AFEB-C6EDB728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2344" y="6340491"/>
            <a:ext cx="2844800" cy="365125"/>
          </a:xfrm>
        </p:spPr>
        <p:txBody>
          <a:bodyPr/>
          <a:lstStyle/>
          <a:p>
            <a:fld id="{7081BC99-F884-43C5-B753-915CEB8D5D35}" type="slidenum">
              <a:rPr lang="en-SG" smtClean="0"/>
              <a:pPr/>
              <a:t>27</a:t>
            </a:fld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974464-0DC2-4946-911F-A9A6DA0D24CB}"/>
                  </a:ext>
                </a:extLst>
              </p:cNvPr>
              <p:cNvSpPr txBox="1"/>
              <p:nvPr/>
            </p:nvSpPr>
            <p:spPr>
              <a:xfrm>
                <a:off x="5231904" y="2173181"/>
                <a:ext cx="7272808" cy="4154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7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SG" sz="27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7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SG" sz="27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27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SG" sz="27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7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SG" sz="27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27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SG" sz="27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7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SG" sz="27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27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G" sz="27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SG" sz="27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7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SG" sz="27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27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7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SG" sz="27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7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SG" sz="27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SG" sz="27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27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SG" sz="27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7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SG" sz="27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27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SG" sz="27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7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SG" sz="27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SG" sz="27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27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G" sz="27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en-SG" sz="27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7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SG" sz="27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r>
                            <a:rPr lang="en-SG" sz="27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SG" sz="27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974464-0DC2-4946-911F-A9A6DA0D2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904" y="2173181"/>
                <a:ext cx="7272808" cy="4154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94A108-2AA5-4DD8-BD4A-F2A1FC3CE989}"/>
                  </a:ext>
                </a:extLst>
              </p:cNvPr>
              <p:cNvSpPr txBox="1"/>
              <p:nvPr/>
            </p:nvSpPr>
            <p:spPr>
              <a:xfrm>
                <a:off x="3431704" y="3068960"/>
                <a:ext cx="6408712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900" dirty="0">
                    <a:solidFill>
                      <a:schemeClr val="accent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SG" sz="29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SG" sz="29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9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SG" sz="29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SG" sz="29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SG" sz="2900" dirty="0">
                    <a:solidFill>
                      <a:schemeClr val="accent1"/>
                    </a:solidFill>
                  </a:rPr>
                  <a:t>,  </a:t>
                </a:r>
                <a:r>
                  <a:rPr lang="en-SG" sz="2900" dirty="0">
                    <a:solidFill>
                      <a:schemeClr val="accent6"/>
                    </a:solidFill>
                  </a:rPr>
                  <a:t>then </a:t>
                </a:r>
                <a14:m>
                  <m:oMath xmlns:m="http://schemas.openxmlformats.org/officeDocument/2006/math">
                    <m:r>
                      <a:rPr lang="en-SG" sz="29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p>
                      <m:sSupPr>
                        <m:ctrlPr>
                          <a:rPr lang="en-SG" sz="29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9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SG" sz="29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p>
                        <m:r>
                          <a:rPr lang="en-SG" sz="29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SG" sz="29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SG" sz="29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994A108-2AA5-4DD8-BD4A-F2A1FC3CE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704" y="3068960"/>
                <a:ext cx="6408712" cy="538609"/>
              </a:xfrm>
              <a:prstGeom prst="rect">
                <a:avLst/>
              </a:prstGeom>
              <a:blipFill>
                <a:blip r:embed="rId4"/>
                <a:stretch>
                  <a:fillRect l="-2093" t="-11236" b="-3146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A495C89D-D56C-4A01-A256-69C596914698}"/>
              </a:ext>
            </a:extLst>
          </p:cNvPr>
          <p:cNvSpPr txBox="1">
            <a:spLocks/>
          </p:cNvSpPr>
          <p:nvPr/>
        </p:nvSpPr>
        <p:spPr>
          <a:xfrm>
            <a:off x="407368" y="1988840"/>
            <a:ext cx="547801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sz="27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Invariance of Spacetime Interval:</a:t>
            </a:r>
            <a:endParaRPr lang="en-SG" sz="2700" dirty="0">
              <a:solidFill>
                <a:schemeClr val="accent2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9EC8FD-7548-47E9-BBAE-CCD3AA0BD833}"/>
                  </a:ext>
                </a:extLst>
              </p:cNvPr>
              <p:cNvSpPr txBox="1"/>
              <p:nvPr/>
            </p:nvSpPr>
            <p:spPr>
              <a:xfrm rot="5400000">
                <a:off x="4107043" y="3629880"/>
                <a:ext cx="378309" cy="415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7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SG" sz="2700" b="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9EC8FD-7548-47E9-BBAE-CCD3AA0BD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4107043" y="3629880"/>
                <a:ext cx="378309" cy="4154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209CED-6E7C-4C41-A926-D12F85851F6E}"/>
                  </a:ext>
                </a:extLst>
              </p:cNvPr>
              <p:cNvSpPr txBox="1"/>
              <p:nvPr/>
            </p:nvSpPr>
            <p:spPr>
              <a:xfrm>
                <a:off x="3071664" y="4008514"/>
                <a:ext cx="2664296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900" dirty="0">
                    <a:solidFill>
                      <a:schemeClr val="accent1"/>
                    </a:solidFill>
                  </a:rPr>
                  <a:t>Particle moves at speed </a:t>
                </a:r>
                <a14:m>
                  <m:oMath xmlns:m="http://schemas.openxmlformats.org/officeDocument/2006/math">
                    <m:r>
                      <a:rPr lang="en-SG" sz="29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SG" sz="2900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209CED-6E7C-4C41-A926-D12F85851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664" y="4008514"/>
                <a:ext cx="2664296" cy="984885"/>
              </a:xfrm>
              <a:prstGeom prst="rect">
                <a:avLst/>
              </a:prstGeom>
              <a:blipFill>
                <a:blip r:embed="rId6"/>
                <a:stretch>
                  <a:fillRect l="-5034" t="-6211" b="-1739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69FB7-8704-433B-BA7B-6556076DD43E}"/>
                  </a:ext>
                </a:extLst>
              </p:cNvPr>
              <p:cNvSpPr txBox="1"/>
              <p:nvPr/>
            </p:nvSpPr>
            <p:spPr>
              <a:xfrm rot="5400000">
                <a:off x="6834675" y="3626430"/>
                <a:ext cx="378309" cy="415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7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SG" sz="2700" b="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469FB7-8704-433B-BA7B-6556076DD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834675" y="3626430"/>
                <a:ext cx="378309" cy="4154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3783E8-96D0-4682-9298-0E94FCBDDC5E}"/>
                  </a:ext>
                </a:extLst>
              </p:cNvPr>
              <p:cNvSpPr txBox="1"/>
              <p:nvPr/>
            </p:nvSpPr>
            <p:spPr>
              <a:xfrm>
                <a:off x="6384032" y="4005064"/>
                <a:ext cx="2664296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900" dirty="0">
                    <a:solidFill>
                      <a:schemeClr val="accent6"/>
                    </a:solidFill>
                  </a:rPr>
                  <a:t>Particle moves at speed </a:t>
                </a:r>
                <a14:m>
                  <m:oMath xmlns:m="http://schemas.openxmlformats.org/officeDocument/2006/math">
                    <m:r>
                      <a:rPr lang="en-SG" sz="29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SG" sz="2900" i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3783E8-96D0-4682-9298-0E94FCBDD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032" y="4005064"/>
                <a:ext cx="2664296" cy="984885"/>
              </a:xfrm>
              <a:prstGeom prst="rect">
                <a:avLst/>
              </a:prstGeom>
              <a:blipFill>
                <a:blip r:embed="rId8"/>
                <a:stretch>
                  <a:fillRect l="-4805" t="-6173" b="-1666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86374BD-10E9-457B-9C17-319B02DAFEB6}"/>
              </a:ext>
            </a:extLst>
          </p:cNvPr>
          <p:cNvSpPr txBox="1"/>
          <p:nvPr/>
        </p:nvSpPr>
        <p:spPr>
          <a:xfrm>
            <a:off x="407368" y="5301208"/>
            <a:ext cx="909357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SG" sz="24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Since the spacetime interval is invariant under Lorentz transformation,  </a:t>
            </a:r>
            <a:endParaRPr lang="en-SG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0F1C92-4A5C-4802-BF21-951854B51A3D}"/>
              </a:ext>
            </a:extLst>
          </p:cNvPr>
          <p:cNvSpPr/>
          <p:nvPr/>
        </p:nvSpPr>
        <p:spPr>
          <a:xfrm>
            <a:off x="947428" y="5805264"/>
            <a:ext cx="10045116" cy="73109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FB9F68-67A2-408D-A6EB-7352FE0345B1}"/>
              </a:ext>
            </a:extLst>
          </p:cNvPr>
          <p:cNvSpPr txBox="1"/>
          <p:nvPr/>
        </p:nvSpPr>
        <p:spPr>
          <a:xfrm>
            <a:off x="1137461" y="5921662"/>
            <a:ext cx="9927091" cy="4462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SG" sz="29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speed of light is an invariant under Lorentz transformation. </a:t>
            </a:r>
            <a:endParaRPr lang="en-SG" sz="2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18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2" grpId="0"/>
      <p:bldP spid="9" grpId="0"/>
      <p:bldP spid="10" grpId="0"/>
      <p:bldP spid="11" grpId="0"/>
      <p:bldP spid="12" grpId="0"/>
      <p:bldP spid="14" grpId="0" animBg="1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B52AF4B-A2F0-488A-AFEB-C6EDB728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2344" y="6340491"/>
            <a:ext cx="2844800" cy="365125"/>
          </a:xfrm>
        </p:spPr>
        <p:txBody>
          <a:bodyPr/>
          <a:lstStyle/>
          <a:p>
            <a:fld id="{7081BC99-F884-43C5-B753-915CEB8D5D35}" type="slidenum">
              <a:rPr lang="en-SG" smtClean="0"/>
              <a:pPr/>
              <a:t>28</a:t>
            </a:fld>
            <a:endParaRPr lang="en-S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CA9E63-A276-4C42-9808-14A4590173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93" r="8548"/>
          <a:stretch/>
        </p:blipFill>
        <p:spPr>
          <a:xfrm>
            <a:off x="5663952" y="395908"/>
            <a:ext cx="6208449" cy="637259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0E70A16-7045-41D8-9C97-767392D5F6B4}"/>
              </a:ext>
            </a:extLst>
          </p:cNvPr>
          <p:cNvSpPr txBox="1"/>
          <p:nvPr/>
        </p:nvSpPr>
        <p:spPr>
          <a:xfrm>
            <a:off x="1775520" y="2297184"/>
            <a:ext cx="1057662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SG" sz="2700" dirty="0"/>
              <a:t>Event 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919E02-0F4B-42A2-8142-8EF82401F2DE}"/>
              </a:ext>
            </a:extLst>
          </p:cNvPr>
          <p:cNvSpPr txBox="1"/>
          <p:nvPr/>
        </p:nvSpPr>
        <p:spPr>
          <a:xfrm>
            <a:off x="1823525" y="3068960"/>
            <a:ext cx="1044838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SG" sz="2700" dirty="0"/>
              <a:t>Event B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B88F83B-886B-4F80-AFDC-08DC9BD28D8B}"/>
              </a:ext>
            </a:extLst>
          </p:cNvPr>
          <p:cNvSpPr>
            <a:spLocks noChangeAspect="1"/>
          </p:cNvSpPr>
          <p:nvPr/>
        </p:nvSpPr>
        <p:spPr>
          <a:xfrm>
            <a:off x="6008999" y="5108588"/>
            <a:ext cx="360000" cy="360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404DA22-7B94-4E17-B2D2-CD1BD9A9079B}"/>
              </a:ext>
            </a:extLst>
          </p:cNvPr>
          <p:cNvSpPr>
            <a:spLocks noChangeAspect="1"/>
          </p:cNvSpPr>
          <p:nvPr/>
        </p:nvSpPr>
        <p:spPr>
          <a:xfrm>
            <a:off x="9743298" y="2996952"/>
            <a:ext cx="360000" cy="360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2AA7D18-35D3-421D-803F-11CD3D8042FE}"/>
              </a:ext>
            </a:extLst>
          </p:cNvPr>
          <p:cNvSpPr>
            <a:spLocks noChangeAspect="1"/>
          </p:cNvSpPr>
          <p:nvPr/>
        </p:nvSpPr>
        <p:spPr>
          <a:xfrm>
            <a:off x="1203895" y="2352682"/>
            <a:ext cx="360000" cy="36000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6718450-C32E-4250-9FF9-B8DAE68BE3F4}"/>
              </a:ext>
            </a:extLst>
          </p:cNvPr>
          <p:cNvSpPr>
            <a:spLocks noChangeAspect="1"/>
          </p:cNvSpPr>
          <p:nvPr/>
        </p:nvSpPr>
        <p:spPr>
          <a:xfrm>
            <a:off x="1219516" y="3136528"/>
            <a:ext cx="360000" cy="3600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1CFD931-65B4-4B0F-BE18-DD84BA7A1020}"/>
                  </a:ext>
                </a:extLst>
              </p:cNvPr>
              <p:cNvSpPr txBox="1"/>
              <p:nvPr/>
            </p:nvSpPr>
            <p:spPr>
              <a:xfrm>
                <a:off x="479376" y="4182179"/>
                <a:ext cx="4839556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G" sz="27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SG" sz="27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SG" sz="2700" dirty="0"/>
                  <a:t> : Event A and B happen at the </a:t>
                </a:r>
                <a:br>
                  <a:rPr lang="en-SG" sz="2700" dirty="0"/>
                </a:br>
                <a:r>
                  <a:rPr lang="en-SG" sz="2700" dirty="0"/>
                  <a:t>       same time (at </a:t>
                </a:r>
                <a14:m>
                  <m:oMath xmlns:m="http://schemas.openxmlformats.org/officeDocument/2006/math">
                    <m:r>
                      <a:rPr lang="en-SG" sz="2700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SG" sz="27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7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SG" sz="27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SG" sz="27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SG" sz="2700" dirty="0"/>
                  <a:t>)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1CFD931-65B4-4B0F-BE18-DD84BA7A1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4182179"/>
                <a:ext cx="4839556" cy="830997"/>
              </a:xfrm>
              <a:prstGeom prst="rect">
                <a:avLst/>
              </a:prstGeom>
              <a:blipFill>
                <a:blip r:embed="rId3"/>
                <a:stretch>
                  <a:fillRect t="-11765" b="-2426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EFCCA63-8BDE-4CD9-8C53-34BC176593F6}"/>
                  </a:ext>
                </a:extLst>
              </p:cNvPr>
              <p:cNvSpPr txBox="1"/>
              <p:nvPr/>
            </p:nvSpPr>
            <p:spPr>
              <a:xfrm>
                <a:off x="492385" y="5301208"/>
                <a:ext cx="4595504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G" sz="27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SG" sz="2700" dirty="0"/>
                  <a:t> : Event A happens first. </a:t>
                </a:r>
              </a:p>
              <a:p>
                <a:r>
                  <a:rPr lang="en-SG" sz="2700" dirty="0"/>
                  <a:t>      Event B happens 3s later!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EFCCA63-8BDE-4CD9-8C53-34BC17659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85" y="5301208"/>
                <a:ext cx="4595504" cy="830997"/>
              </a:xfrm>
              <a:prstGeom prst="rect">
                <a:avLst/>
              </a:prstGeom>
              <a:blipFill>
                <a:blip r:embed="rId4"/>
                <a:stretch>
                  <a:fillRect t="-12500" b="-2426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8B5CE29-F903-1CCD-6F66-0A3808B2FBE7}"/>
              </a:ext>
            </a:extLst>
          </p:cNvPr>
          <p:cNvSpPr txBox="1"/>
          <p:nvPr/>
        </p:nvSpPr>
        <p:spPr>
          <a:xfrm>
            <a:off x="1019509" y="6132205"/>
            <a:ext cx="4608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dirty="0">
                <a:latin typeface="Blackadder ITC" panose="04020505051007020D02" pitchFamily="82" charset="0"/>
              </a:rPr>
              <a:t>Relativity of simultaneity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F56C57C-0294-A12B-4A3D-F43752E9449C}"/>
              </a:ext>
            </a:extLst>
          </p:cNvPr>
          <p:cNvGrpSpPr/>
          <p:nvPr/>
        </p:nvGrpSpPr>
        <p:grpSpPr>
          <a:xfrm>
            <a:off x="319598" y="356060"/>
            <a:ext cx="7432586" cy="1560772"/>
            <a:chOff x="319598" y="356060"/>
            <a:chExt cx="7432586" cy="15607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itle 1">
                  <a:extLst>
                    <a:ext uri="{FF2B5EF4-FFF2-40B4-BE49-F238E27FC236}">
                      <a16:creationId xmlns:a16="http://schemas.microsoft.com/office/drawing/2014/main" id="{7F68CAE7-3D84-4D34-95A3-D7F5F007640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19598" y="356060"/>
                  <a:ext cx="7432586" cy="15607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txBody>
                <a:bodyPr vert="horz" lIns="91440" tIns="45720" rIns="91440" bIns="45720" rtlCol="0" anchor="ctr">
                  <a:normAutofit fontScale="92500"/>
                </a:bodyPr>
                <a:lstStyle>
                  <a:lvl1pPr algn="ctr" defTabSz="914400" rtl="0" eaLnBrk="1" latinLnBrk="0" hangingPunct="1"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ct val="140000"/>
                    </a:lnSpc>
                  </a:pPr>
                  <a:r>
                    <a:rPr lang="en-SG" sz="3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Things happening at the same time for </a:t>
                  </a:r>
                  <a14:m>
                    <m:oMath xmlns:m="http://schemas.openxmlformats.org/officeDocument/2006/math">
                      <m:r>
                        <a:rPr lang="en-SG" sz="37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SG" sz="37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a14:m>
                  <a:r>
                    <a:rPr lang="en-SG" sz="3700" dirty="0">
                      <a:solidFill>
                        <a:schemeClr val="accent1"/>
                      </a:solidFill>
                    </a:rPr>
                    <a:t> </a:t>
                  </a:r>
                  <a:r>
                    <a:rPr lang="en-SG" sz="3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do not happen at the same time for </a:t>
                  </a:r>
                  <a14:m>
                    <m:oMath xmlns:m="http://schemas.openxmlformats.org/officeDocument/2006/math">
                      <m:r>
                        <a:rPr lang="en-SG" sz="37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a14:m>
                  <a:endParaRPr lang="en-SG" sz="37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itle 1">
                  <a:extLst>
                    <a:ext uri="{FF2B5EF4-FFF2-40B4-BE49-F238E27FC236}">
                      <a16:creationId xmlns:a16="http://schemas.microsoft.com/office/drawing/2014/main" id="{7F68CAE7-3D84-4D34-95A3-D7F5F00764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598" y="356060"/>
                  <a:ext cx="7432586" cy="1560772"/>
                </a:xfrm>
                <a:prstGeom prst="rect">
                  <a:avLst/>
                </a:prstGeom>
                <a:blipFill>
                  <a:blip r:embed="rId5"/>
                  <a:stretch>
                    <a:fillRect l="-2209" b="-10853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E4BBDB2-7F48-4267-0558-20C15B377114}"/>
                </a:ext>
              </a:extLst>
            </p:cNvPr>
            <p:cNvSpPr txBox="1"/>
            <p:nvPr/>
          </p:nvSpPr>
          <p:spPr>
            <a:xfrm>
              <a:off x="463782" y="356463"/>
              <a:ext cx="1676751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SG" sz="2400" b="0" dirty="0">
                  <a:solidFill>
                    <a:srgbClr val="C00000"/>
                  </a:solidFill>
                </a:rPr>
                <a:t>Activity 4</a:t>
              </a:r>
              <a:endParaRPr lang="en-SG" sz="2400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688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B52AF4B-A2F0-488A-AFEB-C6EDB728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2344" y="6340491"/>
            <a:ext cx="2844800" cy="365125"/>
          </a:xfrm>
        </p:spPr>
        <p:txBody>
          <a:bodyPr/>
          <a:lstStyle/>
          <a:p>
            <a:fld id="{7081BC99-F884-43C5-B753-915CEB8D5D35}" type="slidenum">
              <a:rPr lang="en-SG" smtClean="0"/>
              <a:pPr/>
              <a:t>29</a:t>
            </a:fld>
            <a:endParaRPr lang="en-SG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8E95D70-F864-4469-92E8-477C5B225D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07" r="17867"/>
          <a:stretch/>
        </p:blipFill>
        <p:spPr>
          <a:xfrm>
            <a:off x="5772734" y="553174"/>
            <a:ext cx="5832647" cy="5711327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D44AFCB7-8AF7-4BF6-AADB-965E428F4745}"/>
              </a:ext>
            </a:extLst>
          </p:cNvPr>
          <p:cNvSpPr>
            <a:spLocks noChangeAspect="1"/>
          </p:cNvSpPr>
          <p:nvPr/>
        </p:nvSpPr>
        <p:spPr>
          <a:xfrm>
            <a:off x="6628217" y="4725144"/>
            <a:ext cx="360000" cy="360000"/>
          </a:xfrm>
          <a:prstGeom prst="ellipse">
            <a:avLst/>
          </a:prstGeom>
          <a:solidFill>
            <a:schemeClr val="accent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FFE3E94-708F-46FB-A193-A687FC09E2E4}"/>
                  </a:ext>
                </a:extLst>
              </p:cNvPr>
              <p:cNvSpPr txBox="1"/>
              <p:nvPr/>
            </p:nvSpPr>
            <p:spPr>
              <a:xfrm>
                <a:off x="263352" y="3933056"/>
                <a:ext cx="4768613" cy="415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G" sz="27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SG" sz="27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SG" sz="2700" dirty="0"/>
                  <a:t> : Time between events is 1 unit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FFE3E94-708F-46FB-A193-A687FC09E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3933056"/>
                <a:ext cx="4768613" cy="415498"/>
              </a:xfrm>
              <a:prstGeom prst="rect">
                <a:avLst/>
              </a:prstGeom>
              <a:blipFill>
                <a:blip r:embed="rId3"/>
                <a:stretch>
                  <a:fillRect t="-23529" r="-2174" b="-5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8A6102-AC6E-4A8F-856F-F47BBBB25EE8}"/>
                  </a:ext>
                </a:extLst>
              </p:cNvPr>
              <p:cNvSpPr txBox="1"/>
              <p:nvPr/>
            </p:nvSpPr>
            <p:spPr>
              <a:xfrm>
                <a:off x="9589158" y="268480"/>
                <a:ext cx="634789" cy="569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37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𝑐𝑡</m:t>
                      </m:r>
                      <m:r>
                        <a:rPr lang="en-SG" sz="37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SG" sz="37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8A6102-AC6E-4A8F-856F-F47BBBB25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9158" y="268480"/>
                <a:ext cx="634789" cy="5693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09BCF49-09B8-4A42-B0AA-951535070050}"/>
                  </a:ext>
                </a:extLst>
              </p:cNvPr>
              <p:cNvSpPr txBox="1"/>
              <p:nvPr/>
            </p:nvSpPr>
            <p:spPr>
              <a:xfrm>
                <a:off x="11330633" y="1419453"/>
                <a:ext cx="482504" cy="569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37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SG" sz="37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SG" sz="37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09BCF49-09B8-4A42-B0AA-951535070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0633" y="1419453"/>
                <a:ext cx="482504" cy="5693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692025A-3470-4ED6-8B90-4C4387B85882}"/>
                  </a:ext>
                </a:extLst>
              </p:cNvPr>
              <p:cNvSpPr txBox="1"/>
              <p:nvPr/>
            </p:nvSpPr>
            <p:spPr>
              <a:xfrm>
                <a:off x="6283650" y="123560"/>
                <a:ext cx="524567" cy="569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3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𝑐𝑡</m:t>
                      </m:r>
                    </m:oMath>
                  </m:oMathPara>
                </a14:m>
                <a:endParaRPr lang="en-SG" sz="3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692025A-3470-4ED6-8B90-4C4387B85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3650" y="123560"/>
                <a:ext cx="524567" cy="5693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483BE8E-E95F-4418-8639-7E1AF74648BA}"/>
                  </a:ext>
                </a:extLst>
              </p:cNvPr>
              <p:cNvSpPr txBox="1"/>
              <p:nvPr/>
            </p:nvSpPr>
            <p:spPr>
              <a:xfrm>
                <a:off x="11625617" y="4800450"/>
                <a:ext cx="375039" cy="569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3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SG" sz="3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483BE8E-E95F-4418-8639-7E1AF7464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5617" y="4800450"/>
                <a:ext cx="375039" cy="5693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9D802A53-5560-4A21-916B-C5861A77132F}"/>
              </a:ext>
            </a:extLst>
          </p:cNvPr>
          <p:cNvSpPr>
            <a:spLocks noChangeAspect="1"/>
          </p:cNvSpPr>
          <p:nvPr/>
        </p:nvSpPr>
        <p:spPr>
          <a:xfrm>
            <a:off x="1069694" y="2340189"/>
            <a:ext cx="360000" cy="360000"/>
          </a:xfrm>
          <a:prstGeom prst="ellipse">
            <a:avLst/>
          </a:prstGeom>
          <a:solidFill>
            <a:schemeClr val="accent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EDF6DB4-565D-49B7-BC08-F162AE76F283}"/>
              </a:ext>
            </a:extLst>
          </p:cNvPr>
          <p:cNvSpPr>
            <a:spLocks noChangeAspect="1"/>
          </p:cNvSpPr>
          <p:nvPr/>
        </p:nvSpPr>
        <p:spPr>
          <a:xfrm>
            <a:off x="1052305" y="3009817"/>
            <a:ext cx="360000" cy="36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02E06D3-C138-4162-9F78-E4E9E56E28DC}"/>
              </a:ext>
            </a:extLst>
          </p:cNvPr>
          <p:cNvSpPr txBox="1"/>
          <p:nvPr/>
        </p:nvSpPr>
        <p:spPr>
          <a:xfrm>
            <a:off x="1565442" y="2328342"/>
            <a:ext cx="9198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SG" sz="2400" dirty="0"/>
              <a:t>Event 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CE4EA0C-13E3-41D9-9D55-9ACAB975D0F9}"/>
              </a:ext>
            </a:extLst>
          </p:cNvPr>
          <p:cNvSpPr txBox="1"/>
          <p:nvPr/>
        </p:nvSpPr>
        <p:spPr>
          <a:xfrm>
            <a:off x="1579758" y="2986123"/>
            <a:ext cx="9198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SG" sz="2400" dirty="0"/>
              <a:t>Event 2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DE9A478-41CA-4BA7-92E8-A23E50ACA1AC}"/>
              </a:ext>
            </a:extLst>
          </p:cNvPr>
          <p:cNvCxnSpPr>
            <a:cxnSpLocks/>
          </p:cNvCxnSpPr>
          <p:nvPr/>
        </p:nvCxnSpPr>
        <p:spPr>
          <a:xfrm>
            <a:off x="6532569" y="3292935"/>
            <a:ext cx="1224136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E2839E62-82B6-4D52-80BE-9793FA042CD0}"/>
              </a:ext>
            </a:extLst>
          </p:cNvPr>
          <p:cNvSpPr>
            <a:spLocks noChangeAspect="1"/>
          </p:cNvSpPr>
          <p:nvPr/>
        </p:nvSpPr>
        <p:spPr>
          <a:xfrm>
            <a:off x="7621089" y="3108373"/>
            <a:ext cx="360000" cy="36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4D50B9B-73BB-4D4A-AD26-9FA17B824C36}"/>
                  </a:ext>
                </a:extLst>
              </p:cNvPr>
              <p:cNvSpPr txBox="1"/>
              <p:nvPr/>
            </p:nvSpPr>
            <p:spPr>
              <a:xfrm>
                <a:off x="324698" y="4653136"/>
                <a:ext cx="5482398" cy="415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G" sz="27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SG" sz="2700" dirty="0"/>
                  <a:t> : Time between events is          1 unit.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4D50B9B-73BB-4D4A-AD26-9FA17B824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698" y="4653136"/>
                <a:ext cx="5482398" cy="415498"/>
              </a:xfrm>
              <a:prstGeom prst="rect">
                <a:avLst/>
              </a:prstGeom>
              <a:blipFill>
                <a:blip r:embed="rId8"/>
                <a:stretch>
                  <a:fillRect t="-23529" r="-1667" b="-5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A9739A6-7022-4EB3-B71C-EB3B84439E33}"/>
                  </a:ext>
                </a:extLst>
              </p:cNvPr>
              <p:cNvSpPr txBox="1"/>
              <p:nvPr/>
            </p:nvSpPr>
            <p:spPr>
              <a:xfrm>
                <a:off x="2189674" y="5733256"/>
                <a:ext cx="1411540" cy="4462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SG" sz="29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SG" sz="29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SG" sz="2900" b="0" i="1" smtClean="0">
                          <a:latin typeface="Cambria Math" panose="02040503050406030204" pitchFamily="18" charset="0"/>
                        </a:rPr>
                        <m:t>′&lt;</m:t>
                      </m:r>
                      <m:r>
                        <m:rPr>
                          <m:sty m:val="p"/>
                        </m:rPr>
                        <a:rPr lang="en-SG" sz="29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SG" sz="29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SG" sz="29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A9739A6-7022-4EB3-B71C-EB3B84439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674" y="5733256"/>
                <a:ext cx="1411540" cy="4462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2155D043-90A2-464E-A4A4-C9D4DDC0227A}"/>
              </a:ext>
            </a:extLst>
          </p:cNvPr>
          <p:cNvSpPr/>
          <p:nvPr/>
        </p:nvSpPr>
        <p:spPr>
          <a:xfrm>
            <a:off x="4209721" y="4581128"/>
            <a:ext cx="576064" cy="5760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itle 1">
                <a:extLst>
                  <a:ext uri="{FF2B5EF4-FFF2-40B4-BE49-F238E27FC236}">
                    <a16:creationId xmlns:a16="http://schemas.microsoft.com/office/drawing/2014/main" id="{69686E4E-7E54-4125-B550-DE455AB814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7645" y="332656"/>
                <a:ext cx="5248315" cy="14401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vert="horz" lIns="91440" tIns="45720" rIns="91440" bIns="45720" rtlCol="0" anchor="ctr">
                <a:normAutofit fontScale="85000" lnSpcReduction="20000"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ct val="140000"/>
                  </a:lnSpc>
                </a:pPr>
                <a14:m>
                  <m:oMath xmlns:m="http://schemas.openxmlformats.org/officeDocument/2006/math">
                    <m:r>
                      <a:rPr lang="en-SG" sz="4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SG" sz="40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sz="4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SG" sz="4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SG" sz="4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lang="en-SG" sz="4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disagree with the time between 2 events</a:t>
                </a:r>
              </a:p>
            </p:txBody>
          </p:sp>
        </mc:Choice>
        <mc:Fallback xmlns="">
          <p:sp>
            <p:nvSpPr>
              <p:cNvPr id="50" name="Title 1">
                <a:extLst>
                  <a:ext uri="{FF2B5EF4-FFF2-40B4-BE49-F238E27FC236}">
                    <a16:creationId xmlns:a16="http://schemas.microsoft.com/office/drawing/2014/main" id="{69686E4E-7E54-4125-B550-DE455AB81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45" y="332656"/>
                <a:ext cx="5248315" cy="1440160"/>
              </a:xfrm>
              <a:prstGeom prst="rect">
                <a:avLst/>
              </a:prstGeom>
              <a:blipFill>
                <a:blip r:embed="rId10"/>
                <a:stretch>
                  <a:fillRect l="-3360" b="-12185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BB97023-FC3F-04B8-61CF-5CB63A6A6067}"/>
              </a:ext>
            </a:extLst>
          </p:cNvPr>
          <p:cNvSpPr txBox="1"/>
          <p:nvPr/>
        </p:nvSpPr>
        <p:spPr>
          <a:xfrm>
            <a:off x="1019509" y="6132205"/>
            <a:ext cx="4608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dirty="0">
                <a:latin typeface="Blackadder ITC" panose="04020505051007020D02" pitchFamily="82" charset="0"/>
              </a:rPr>
              <a:t>Time dilation</a:t>
            </a:r>
          </a:p>
        </p:txBody>
      </p:sp>
    </p:spTree>
    <p:extLst>
      <p:ext uri="{BB962C8B-B14F-4D97-AF65-F5344CB8AC3E}">
        <p14:creationId xmlns:p14="http://schemas.microsoft.com/office/powerpoint/2010/main" val="71474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5" grpId="0"/>
      <p:bldP spid="40" grpId="0" animBg="1"/>
      <p:bldP spid="41" grpId="0" animBg="1"/>
      <p:bldP spid="42" grpId="0"/>
      <p:bldP spid="43" grpId="0"/>
      <p:bldP spid="46" grpId="0" animBg="1"/>
      <p:bldP spid="47" grpId="0"/>
      <p:bldP spid="48" grpId="0"/>
      <p:bldP spid="49" grpId="0" animBg="1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97D842-2EB4-49BE-B169-CB29EFA44A17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interplanetary murder?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F7457FA-5C11-4341-9631-4F5F0A977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824" y="1600201"/>
            <a:ext cx="10972800" cy="26208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Suppose there are </a:t>
            </a:r>
            <a:r>
              <a:rPr lang="en-GB" sz="2300" b="1" dirty="0">
                <a:solidFill>
                  <a:schemeClr val="accent3">
                    <a:lumMod val="75000"/>
                  </a:schemeClr>
                </a:solidFill>
              </a:rPr>
              <a:t>Martians</a:t>
            </a:r>
            <a:r>
              <a:rPr lang="en-GB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  <a:p>
            <a:pPr marL="0" indent="0">
              <a:buNone/>
            </a:pPr>
            <a:r>
              <a:rPr lang="en-GB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 a beautiful afternoon, Dr U emerged from the shore of a tropical (Earth) island in his wetsuit and dive gear. Something streaked across the sky and </a:t>
            </a:r>
            <a:r>
              <a:rPr lang="en-GB" sz="2300" dirty="0">
                <a:solidFill>
                  <a:schemeClr val="accent1"/>
                </a:solidFill>
              </a:rPr>
              <a:t>Dr U fell</a:t>
            </a:r>
            <a:r>
              <a:rPr lang="en-GB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It was </a:t>
            </a:r>
            <a:r>
              <a:rPr lang="en-GB" sz="2300" dirty="0">
                <a:solidFill>
                  <a:schemeClr val="accent1"/>
                </a:solidFill>
              </a:rPr>
              <a:t>4:15 pm</a:t>
            </a:r>
            <a:r>
              <a:rPr lang="en-GB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Upon investigation, it was found that exactly </a:t>
            </a:r>
            <a:r>
              <a:rPr lang="en-GB" sz="2300" dirty="0">
                <a:solidFill>
                  <a:schemeClr val="accent1"/>
                </a:solidFill>
              </a:rPr>
              <a:t>3 minutes before</a:t>
            </a:r>
            <a:r>
              <a:rPr lang="en-GB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Dr U fell, a </a:t>
            </a:r>
            <a:r>
              <a:rPr lang="en-GB" sz="2300" dirty="0">
                <a:solidFill>
                  <a:schemeClr val="accent1"/>
                </a:solidFill>
              </a:rPr>
              <a:t>weapon</a:t>
            </a:r>
            <a:r>
              <a:rPr lang="en-GB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capable of interplanetary murder </a:t>
            </a:r>
            <a:r>
              <a:rPr lang="en-GB" sz="2300" dirty="0">
                <a:solidFill>
                  <a:schemeClr val="accent1"/>
                </a:solidFill>
              </a:rPr>
              <a:t>was fired in Mars</a:t>
            </a:r>
            <a:r>
              <a:rPr lang="en-GB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Mars was </a:t>
            </a:r>
            <a:r>
              <a:rPr lang="en-GB" sz="2300" dirty="0">
                <a:solidFill>
                  <a:schemeClr val="accent1"/>
                </a:solidFill>
              </a:rPr>
              <a:t>60 million km </a:t>
            </a:r>
            <a:r>
              <a:rPr lang="en-GB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away from Earth at the time of murder. </a:t>
            </a:r>
          </a:p>
          <a:p>
            <a:pPr marL="0" indent="0">
              <a:buNone/>
            </a:pPr>
            <a:r>
              <a:rPr lang="en-GB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Did the Martian kill Dr U?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3C04CD6-8B6C-42DC-AF17-4B8A086B2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3</a:t>
            </a:fld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9D773291-6D1F-6585-24CF-458D7A2758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40024" y="4619676"/>
                <a:ext cx="6796336" cy="6381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300" dirty="0">
                    <a:solidFill>
                      <a:schemeClr val="accent6">
                        <a:lumMod val="75000"/>
                      </a:schemeClr>
                    </a:solidFill>
                  </a:rPr>
                  <a:t>Speed of “bullet”: 60</a:t>
                </a:r>
                <a14:m>
                  <m:oMath xmlns:m="http://schemas.openxmlformats.org/officeDocument/2006/math">
                    <m:r>
                      <a:rPr lang="en-GB" sz="230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GB" sz="2300" dirty="0">
                    <a:solidFill>
                      <a:schemeClr val="accent6">
                        <a:lumMod val="75000"/>
                      </a:schemeClr>
                    </a:solidFill>
                  </a:rPr>
                  <a:t>10</a:t>
                </a:r>
                <a:r>
                  <a:rPr lang="en-GB" sz="2300" baseline="30000" dirty="0">
                    <a:solidFill>
                      <a:schemeClr val="accent6">
                        <a:lumMod val="75000"/>
                      </a:schemeClr>
                    </a:solidFill>
                  </a:rPr>
                  <a:t>9 </a:t>
                </a:r>
                <a:r>
                  <a:rPr lang="en-GB" sz="2300" dirty="0">
                    <a:solidFill>
                      <a:schemeClr val="accent6">
                        <a:lumMod val="75000"/>
                      </a:schemeClr>
                    </a:solidFill>
                  </a:rPr>
                  <a:t>m/(3</a:t>
                </a:r>
                <a14:m>
                  <m:oMath xmlns:m="http://schemas.openxmlformats.org/officeDocument/2006/math">
                    <m:r>
                      <a:rPr lang="en-GB" sz="23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GB" sz="2300" dirty="0">
                    <a:solidFill>
                      <a:schemeClr val="accent6">
                        <a:lumMod val="75000"/>
                      </a:schemeClr>
                    </a:solidFill>
                  </a:rPr>
                  <a:t>60 s) = 3.33</a:t>
                </a:r>
                <a14:m>
                  <m:oMath xmlns:m="http://schemas.openxmlformats.org/officeDocument/2006/math">
                    <m:r>
                      <a:rPr lang="en-GB" sz="23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GB" sz="2300" dirty="0">
                    <a:solidFill>
                      <a:schemeClr val="accent6">
                        <a:lumMod val="75000"/>
                      </a:schemeClr>
                    </a:solidFill>
                  </a:rPr>
                  <a:t>10</a:t>
                </a:r>
                <a:r>
                  <a:rPr lang="en-GB" sz="2300" baseline="30000" dirty="0">
                    <a:solidFill>
                      <a:schemeClr val="accent6">
                        <a:lumMod val="75000"/>
                      </a:schemeClr>
                    </a:solidFill>
                  </a:rPr>
                  <a:t>8</a:t>
                </a:r>
                <a:r>
                  <a:rPr lang="en-GB" sz="2300" dirty="0">
                    <a:solidFill>
                      <a:schemeClr val="accent6">
                        <a:lumMod val="75000"/>
                      </a:schemeClr>
                    </a:solidFill>
                  </a:rPr>
                  <a:t> ms</a:t>
                </a:r>
                <a:r>
                  <a:rPr lang="en-GB" sz="2300" baseline="30000" dirty="0">
                    <a:solidFill>
                      <a:schemeClr val="accent6">
                        <a:lumMod val="75000"/>
                      </a:schemeClr>
                    </a:solidFill>
                  </a:rPr>
                  <a:t>-1</a:t>
                </a:r>
                <a:endParaRPr lang="en-GB" sz="23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9D773291-6D1F-6585-24CF-458D7A275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24" y="4619676"/>
                <a:ext cx="6796336" cy="638124"/>
              </a:xfrm>
              <a:prstGeom prst="rect">
                <a:avLst/>
              </a:prstGeom>
              <a:blipFill>
                <a:blip r:embed="rId2"/>
                <a:stretch>
                  <a:fillRect l="-1345" t="-761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BDBDB52-E8F7-8ABE-129F-DF819A148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4392" y="198512"/>
            <a:ext cx="1574304" cy="1574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A85B84-A4B5-2E40-0C19-06EAE66D7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784" y="4077072"/>
            <a:ext cx="2078360" cy="2078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47018C5-4F16-355B-E079-1BE1256D30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40024" y="5517232"/>
                <a:ext cx="4924128" cy="11135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300" dirty="0">
                    <a:solidFill>
                      <a:schemeClr val="accent6">
                        <a:lumMod val="75000"/>
                      </a:schemeClr>
                    </a:solidFill>
                  </a:rPr>
                  <a:t>But… Speed of light, c = 2.998</a:t>
                </a:r>
                <a14:m>
                  <m:oMath xmlns:m="http://schemas.openxmlformats.org/officeDocument/2006/math">
                    <m:r>
                      <a:rPr lang="en-GB" sz="230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GB" sz="2300" dirty="0">
                    <a:solidFill>
                      <a:schemeClr val="accent6">
                        <a:lumMod val="75000"/>
                      </a:schemeClr>
                    </a:solidFill>
                  </a:rPr>
                  <a:t>10</a:t>
                </a:r>
                <a:r>
                  <a:rPr lang="en-GB" sz="2300" baseline="30000" dirty="0">
                    <a:solidFill>
                      <a:schemeClr val="accent6">
                        <a:lumMod val="75000"/>
                      </a:schemeClr>
                    </a:solidFill>
                  </a:rPr>
                  <a:t>8</a:t>
                </a:r>
                <a:r>
                  <a:rPr lang="en-GB" sz="2300" dirty="0">
                    <a:solidFill>
                      <a:schemeClr val="accent6">
                        <a:lumMod val="75000"/>
                      </a:schemeClr>
                    </a:solidFill>
                  </a:rPr>
                  <a:t> ms</a:t>
                </a:r>
                <a:r>
                  <a:rPr lang="en-GB" sz="2300" baseline="30000" dirty="0">
                    <a:solidFill>
                      <a:schemeClr val="accent6">
                        <a:lumMod val="75000"/>
                      </a:schemeClr>
                    </a:solidFill>
                  </a:rPr>
                  <a:t>-1</a:t>
                </a:r>
                <a:endParaRPr lang="en-GB" sz="23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647018C5-4F16-355B-E079-1BE1256D3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24" y="5517232"/>
                <a:ext cx="4924128" cy="1113581"/>
              </a:xfrm>
              <a:prstGeom prst="rect">
                <a:avLst/>
              </a:prstGeom>
              <a:blipFill>
                <a:blip r:embed="rId5"/>
                <a:stretch>
                  <a:fillRect l="-1859" t="-382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366E5948-C8BE-8688-28B2-F9B7C79CDF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335" t="6" r="15837" b="15832"/>
          <a:stretch/>
        </p:blipFill>
        <p:spPr>
          <a:xfrm>
            <a:off x="9264352" y="3802002"/>
            <a:ext cx="2240657" cy="255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B52AF4B-A2F0-488A-AFEB-C6EDB728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2344" y="6340491"/>
            <a:ext cx="2844800" cy="365125"/>
          </a:xfrm>
        </p:spPr>
        <p:txBody>
          <a:bodyPr/>
          <a:lstStyle/>
          <a:p>
            <a:fld id="{7081BC99-F884-43C5-B753-915CEB8D5D35}" type="slidenum">
              <a:rPr lang="en-SG" smtClean="0"/>
              <a:pPr/>
              <a:t>30</a:t>
            </a:fld>
            <a:endParaRPr lang="en-SG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F229D88-1283-4551-81A5-58FDC399C0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07" r="17867"/>
          <a:stretch/>
        </p:blipFill>
        <p:spPr>
          <a:xfrm>
            <a:off x="5772734" y="553174"/>
            <a:ext cx="5832647" cy="5711327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01A6C2B-8AE4-41BA-870F-498C07CEF1E5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701342" y="3876060"/>
            <a:ext cx="1832914" cy="106920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F51D79E-8CA7-45C2-B361-8C62E68E3B9E}"/>
                  </a:ext>
                </a:extLst>
              </p:cNvPr>
              <p:cNvSpPr txBox="1"/>
              <p:nvPr/>
            </p:nvSpPr>
            <p:spPr>
              <a:xfrm>
                <a:off x="9589158" y="268480"/>
                <a:ext cx="634789" cy="569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37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𝑐𝑡</m:t>
                      </m:r>
                      <m:r>
                        <a:rPr lang="en-SG" sz="37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SG" sz="37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F51D79E-8CA7-45C2-B361-8C62E68E3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9158" y="268480"/>
                <a:ext cx="634789" cy="5693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B71828E-FE3E-49A7-8A18-1BB74706F847}"/>
                  </a:ext>
                </a:extLst>
              </p:cNvPr>
              <p:cNvSpPr txBox="1"/>
              <p:nvPr/>
            </p:nvSpPr>
            <p:spPr>
              <a:xfrm>
                <a:off x="11330633" y="1419453"/>
                <a:ext cx="482504" cy="569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37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SG" sz="37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SG" sz="37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B71828E-FE3E-49A7-8A18-1BB74706F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0633" y="1419453"/>
                <a:ext cx="482504" cy="5693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EE03173-5553-4FDD-B4EF-78EAD7612067}"/>
                  </a:ext>
                </a:extLst>
              </p:cNvPr>
              <p:cNvSpPr txBox="1"/>
              <p:nvPr/>
            </p:nvSpPr>
            <p:spPr>
              <a:xfrm>
                <a:off x="6283650" y="123560"/>
                <a:ext cx="524567" cy="569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3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𝑐𝑡</m:t>
                      </m:r>
                    </m:oMath>
                  </m:oMathPara>
                </a14:m>
                <a:endParaRPr lang="en-SG" sz="3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EE03173-5553-4FDD-B4EF-78EAD7612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3650" y="123560"/>
                <a:ext cx="524567" cy="5693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A24B508-8275-496C-9B6F-7AC8527A17C3}"/>
                  </a:ext>
                </a:extLst>
              </p:cNvPr>
              <p:cNvSpPr txBox="1"/>
              <p:nvPr/>
            </p:nvSpPr>
            <p:spPr>
              <a:xfrm>
                <a:off x="11625617" y="4800450"/>
                <a:ext cx="375039" cy="569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3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SG" sz="3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A24B508-8275-496C-9B6F-7AC8527A1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5617" y="4800450"/>
                <a:ext cx="375039" cy="5693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DFFA97-828B-4C8C-9E53-5753F584F2C8}"/>
              </a:ext>
            </a:extLst>
          </p:cNvPr>
          <p:cNvCxnSpPr/>
          <p:nvPr/>
        </p:nvCxnSpPr>
        <p:spPr>
          <a:xfrm flipV="1">
            <a:off x="6701342" y="-315416"/>
            <a:ext cx="3391872" cy="5256584"/>
          </a:xfrm>
          <a:prstGeom prst="line">
            <a:avLst/>
          </a:prstGeom>
          <a:ln w="57150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0861068-C543-4C3F-AA9B-A4776CD94114}"/>
              </a:ext>
            </a:extLst>
          </p:cNvPr>
          <p:cNvCxnSpPr/>
          <p:nvPr/>
        </p:nvCxnSpPr>
        <p:spPr>
          <a:xfrm flipV="1">
            <a:off x="7815511" y="-315416"/>
            <a:ext cx="3391872" cy="5256584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7E73683-DB3B-4DA7-9455-7517FE65F7D5}"/>
              </a:ext>
            </a:extLst>
          </p:cNvPr>
          <p:cNvCxnSpPr>
            <a:cxnSpLocks/>
          </p:cNvCxnSpPr>
          <p:nvPr/>
        </p:nvCxnSpPr>
        <p:spPr>
          <a:xfrm flipV="1">
            <a:off x="2025725" y="2316155"/>
            <a:ext cx="971526" cy="1505631"/>
          </a:xfrm>
          <a:prstGeom prst="line">
            <a:avLst/>
          </a:prstGeom>
          <a:ln w="57150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BE1DCB5-F031-4855-B460-ABCEBE5ED202}"/>
              </a:ext>
            </a:extLst>
          </p:cNvPr>
          <p:cNvCxnSpPr>
            <a:cxnSpLocks/>
          </p:cNvCxnSpPr>
          <p:nvPr/>
        </p:nvCxnSpPr>
        <p:spPr>
          <a:xfrm flipV="1">
            <a:off x="3139894" y="2276872"/>
            <a:ext cx="987201" cy="1529924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itle 1">
                <a:extLst>
                  <a:ext uri="{FF2B5EF4-FFF2-40B4-BE49-F238E27FC236}">
                    <a16:creationId xmlns:a16="http://schemas.microsoft.com/office/drawing/2014/main" id="{40937991-3535-454E-9F0D-49615E6FFA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7645" y="332656"/>
                <a:ext cx="5248315" cy="14401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vert="horz" lIns="91440" tIns="45720" rIns="91440" bIns="45720" rtlCol="0" anchor="ctr">
                <a:normAutofit fontScale="85000" lnSpcReduction="20000"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ct val="140000"/>
                  </a:lnSpc>
                </a:pPr>
                <a14:m>
                  <m:oMath xmlns:m="http://schemas.openxmlformats.org/officeDocument/2006/math">
                    <m:r>
                      <a:rPr lang="en-SG" sz="40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SG" sz="40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sz="4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SG" sz="4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SG" sz="4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lang="en-SG" sz="4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disagree with the distance between 2 points</a:t>
                </a:r>
              </a:p>
            </p:txBody>
          </p:sp>
        </mc:Choice>
        <mc:Fallback xmlns="">
          <p:sp>
            <p:nvSpPr>
              <p:cNvPr id="51" name="Title 1">
                <a:extLst>
                  <a:ext uri="{FF2B5EF4-FFF2-40B4-BE49-F238E27FC236}">
                    <a16:creationId xmlns:a16="http://schemas.microsoft.com/office/drawing/2014/main" id="{40937991-3535-454E-9F0D-49615E6FF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45" y="332656"/>
                <a:ext cx="5248315" cy="1440160"/>
              </a:xfrm>
              <a:prstGeom prst="rect">
                <a:avLst/>
              </a:prstGeom>
              <a:blipFill>
                <a:blip r:embed="rId8"/>
                <a:stretch>
                  <a:fillRect l="-3360" r="-927" b="-12185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A04BB8DB-A5F8-4520-8DA5-11DA55F17DA4}"/>
              </a:ext>
            </a:extLst>
          </p:cNvPr>
          <p:cNvSpPr txBox="1"/>
          <p:nvPr/>
        </p:nvSpPr>
        <p:spPr>
          <a:xfrm>
            <a:off x="676821" y="2895674"/>
            <a:ext cx="1583639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SG" sz="2700" dirty="0"/>
              <a:t>World lines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FD33568-0F10-4813-92E8-6F1731B48D70}"/>
              </a:ext>
            </a:extLst>
          </p:cNvPr>
          <p:cNvSpPr txBox="1"/>
          <p:nvPr/>
        </p:nvSpPr>
        <p:spPr>
          <a:xfrm>
            <a:off x="2846162" y="3773962"/>
            <a:ext cx="1089598" cy="70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SG" sz="2300" dirty="0">
                <a:solidFill>
                  <a:schemeClr val="accent6">
                    <a:lumMod val="75000"/>
                  </a:schemeClr>
                </a:solidFill>
              </a:rPr>
              <a:t>Front of rod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E73A48C-ADEE-40F8-A6CA-990E3417949D}"/>
              </a:ext>
            </a:extLst>
          </p:cNvPr>
          <p:cNvSpPr txBox="1"/>
          <p:nvPr/>
        </p:nvSpPr>
        <p:spPr>
          <a:xfrm>
            <a:off x="1440052" y="3769409"/>
            <a:ext cx="936104" cy="70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SG" sz="2300" dirty="0">
                <a:solidFill>
                  <a:schemeClr val="accent6"/>
                </a:solidFill>
              </a:rPr>
              <a:t>Back of rod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DE74AE-87AE-4524-9D57-8F2F0621B109}"/>
              </a:ext>
            </a:extLst>
          </p:cNvPr>
          <p:cNvSpPr txBox="1"/>
          <p:nvPr/>
        </p:nvSpPr>
        <p:spPr>
          <a:xfrm>
            <a:off x="234219" y="4797152"/>
            <a:ext cx="5645757" cy="707886"/>
          </a:xfrm>
          <a:prstGeom prst="rect">
            <a:avLst/>
          </a:prstGeom>
          <a:noFill/>
          <a:ln>
            <a:noFill/>
            <a:prstDash val="dashDot"/>
          </a:ln>
        </p:spPr>
        <p:txBody>
          <a:bodyPr wrap="square" lIns="0" tIns="0" rIns="0" bIns="0" rtlCol="0">
            <a:spAutoFit/>
          </a:bodyPr>
          <a:lstStyle/>
          <a:p>
            <a:r>
              <a:rPr lang="en-SG" sz="2300" dirty="0">
                <a:solidFill>
                  <a:schemeClr val="accent1"/>
                </a:solidFill>
              </a:rPr>
              <a:t>Observers measure length by looking at front and back of rod at the same time.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39A8109-5223-4EA9-9D1C-78DED2E72D99}"/>
                  </a:ext>
                </a:extLst>
              </p:cNvPr>
              <p:cNvSpPr txBox="1"/>
              <p:nvPr/>
            </p:nvSpPr>
            <p:spPr>
              <a:xfrm>
                <a:off x="8976320" y="3630796"/>
                <a:ext cx="3391872" cy="44627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SG" sz="2300" dirty="0">
                    <a:solidFill>
                      <a:srgbClr val="FF0000"/>
                    </a:solidFill>
                  </a:rPr>
                  <a:t>Length as measured by </a:t>
                </a:r>
                <a14:m>
                  <m:oMath xmlns:m="http://schemas.openxmlformats.org/officeDocument/2006/math">
                    <m:r>
                      <a:rPr lang="en-SG" sz="23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endParaRPr lang="en-SG" sz="23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39A8109-5223-4EA9-9D1C-78DED2E72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320" y="3630796"/>
                <a:ext cx="3391872" cy="446276"/>
              </a:xfrm>
              <a:prstGeom prst="rect">
                <a:avLst/>
              </a:prstGeom>
              <a:blipFill>
                <a:blip r:embed="rId9"/>
                <a:stretch>
                  <a:fillRect l="-2513" t="-10959" b="-301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EBA3A1-9448-43AF-8FFE-95EE8949D964}"/>
              </a:ext>
            </a:extLst>
          </p:cNvPr>
          <p:cNvCxnSpPr>
            <a:cxnSpLocks/>
          </p:cNvCxnSpPr>
          <p:nvPr/>
        </p:nvCxnSpPr>
        <p:spPr>
          <a:xfrm>
            <a:off x="7398938" y="3944613"/>
            <a:ext cx="1116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Arc 59">
            <a:extLst>
              <a:ext uri="{FF2B5EF4-FFF2-40B4-BE49-F238E27FC236}">
                <a16:creationId xmlns:a16="http://schemas.microsoft.com/office/drawing/2014/main" id="{3410DE1C-79F1-46FD-BB36-A618060A8374}"/>
              </a:ext>
            </a:extLst>
          </p:cNvPr>
          <p:cNvSpPr/>
          <p:nvPr/>
        </p:nvSpPr>
        <p:spPr>
          <a:xfrm>
            <a:off x="7936373" y="3409369"/>
            <a:ext cx="1440160" cy="1224136"/>
          </a:xfrm>
          <a:prstGeom prst="arc">
            <a:avLst>
              <a:gd name="adj1" fmla="val 11461642"/>
              <a:gd name="adj2" fmla="val 20095700"/>
            </a:avLst>
          </a:prstGeom>
          <a:ln w="2857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7F7196A-C3D1-4FCE-9AAE-E4DA02FCF7E5}"/>
                  </a:ext>
                </a:extLst>
              </p:cNvPr>
              <p:cNvSpPr txBox="1"/>
              <p:nvPr/>
            </p:nvSpPr>
            <p:spPr>
              <a:xfrm>
                <a:off x="8544272" y="4422884"/>
                <a:ext cx="3282547" cy="44627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SG" sz="2300" dirty="0">
                    <a:solidFill>
                      <a:schemeClr val="tx2"/>
                    </a:solidFill>
                  </a:rPr>
                  <a:t>Length as measured by </a:t>
                </a:r>
                <a14:m>
                  <m:oMath xmlns:m="http://schemas.openxmlformats.org/officeDocument/2006/math">
                    <m:r>
                      <a:rPr lang="en-SG" sz="23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SG" sz="23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SG" sz="23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7F7196A-C3D1-4FCE-9AAE-E4DA02FCF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272" y="4422884"/>
                <a:ext cx="3282547" cy="446276"/>
              </a:xfrm>
              <a:prstGeom prst="rect">
                <a:avLst/>
              </a:prstGeom>
              <a:blipFill>
                <a:blip r:embed="rId10"/>
                <a:stretch>
                  <a:fillRect l="-2788" t="-10959" b="-301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Arc 61">
            <a:extLst>
              <a:ext uri="{FF2B5EF4-FFF2-40B4-BE49-F238E27FC236}">
                <a16:creationId xmlns:a16="http://schemas.microsoft.com/office/drawing/2014/main" id="{E96ADB2D-3BE1-4058-AF3D-CBE29E1AF941}"/>
              </a:ext>
            </a:extLst>
          </p:cNvPr>
          <p:cNvSpPr/>
          <p:nvPr/>
        </p:nvSpPr>
        <p:spPr>
          <a:xfrm rot="9130295">
            <a:off x="7638744" y="3408787"/>
            <a:ext cx="1760868" cy="1230991"/>
          </a:xfrm>
          <a:prstGeom prst="arc">
            <a:avLst>
              <a:gd name="adj1" fmla="val 17391283"/>
              <a:gd name="adj2" fmla="val 16588"/>
            </a:avLst>
          </a:prstGeom>
          <a:ln w="28575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B592B3B-8FC6-49F4-B43B-24EB3CAA7152}"/>
                  </a:ext>
                </a:extLst>
              </p:cNvPr>
              <p:cNvSpPr txBox="1"/>
              <p:nvPr/>
            </p:nvSpPr>
            <p:spPr>
              <a:xfrm>
                <a:off x="263352" y="6223084"/>
                <a:ext cx="5509382" cy="44627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SG" sz="2300" dirty="0">
                    <a:solidFill>
                      <a:srgbClr val="FF0000"/>
                    </a:solidFill>
                  </a:rPr>
                  <a:t>Length as measured by </a:t>
                </a:r>
                <a14:m>
                  <m:oMath xmlns:m="http://schemas.openxmlformats.org/officeDocument/2006/math">
                    <m:r>
                      <a:rPr lang="en-SG" sz="23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SG" sz="23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   1</m:t>
                    </m:r>
                  </m:oMath>
                </a14:m>
                <a:r>
                  <a:rPr lang="en-SG" sz="2300" dirty="0">
                    <a:solidFill>
                      <a:srgbClr val="FF0000"/>
                    </a:solidFill>
                  </a:rPr>
                  <a:t> unit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B592B3B-8FC6-49F4-B43B-24EB3CAA7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6223084"/>
                <a:ext cx="5509382" cy="446276"/>
              </a:xfrm>
              <a:prstGeom prst="rect">
                <a:avLst/>
              </a:prstGeom>
              <a:blipFill>
                <a:blip r:embed="rId11"/>
                <a:stretch>
                  <a:fillRect l="-1549" t="-10959" b="-301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A038F1A-BD90-4CA5-BADE-BB0C09E41FDA}"/>
                  </a:ext>
                </a:extLst>
              </p:cNvPr>
              <p:cNvSpPr txBox="1"/>
              <p:nvPr/>
            </p:nvSpPr>
            <p:spPr>
              <a:xfrm>
                <a:off x="263352" y="5719028"/>
                <a:ext cx="5400600" cy="44627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SG" sz="2300" dirty="0">
                    <a:solidFill>
                      <a:schemeClr val="tx2"/>
                    </a:solidFill>
                  </a:rPr>
                  <a:t>Length as measured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23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3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p>
                        <m:r>
                          <a:rPr lang="en-SG" sz="23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SG" sz="23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SG" sz="2300" dirty="0">
                    <a:solidFill>
                      <a:schemeClr val="tx2"/>
                    </a:solidFill>
                  </a:rPr>
                  <a:t> unit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A038F1A-BD90-4CA5-BADE-BB0C09E41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52" y="5719028"/>
                <a:ext cx="5400600" cy="446276"/>
              </a:xfrm>
              <a:prstGeom prst="rect">
                <a:avLst/>
              </a:prstGeom>
              <a:blipFill>
                <a:blip r:embed="rId12"/>
                <a:stretch>
                  <a:fillRect l="-1580" t="-9589" b="-301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AEDCAD6-F2F4-83C0-A246-B87FB215FCF7}"/>
              </a:ext>
            </a:extLst>
          </p:cNvPr>
          <p:cNvSpPr txBox="1"/>
          <p:nvPr/>
        </p:nvSpPr>
        <p:spPr>
          <a:xfrm>
            <a:off x="4883365" y="6079109"/>
            <a:ext cx="4608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dirty="0">
                <a:latin typeface="Blackadder ITC" panose="04020505051007020D02" pitchFamily="82" charset="0"/>
              </a:rPr>
              <a:t>Length contraction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6E6185-87DB-DB86-7F37-EB97A18DC768}"/>
              </a:ext>
            </a:extLst>
          </p:cNvPr>
          <p:cNvSpPr/>
          <p:nvPr/>
        </p:nvSpPr>
        <p:spPr>
          <a:xfrm>
            <a:off x="3431704" y="6109401"/>
            <a:ext cx="521653" cy="52165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7410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 animBg="1"/>
      <p:bldP spid="58" grpId="0" animBg="1"/>
      <p:bldP spid="60" grpId="0" animBg="1"/>
      <p:bldP spid="61" grpId="0" animBg="1"/>
      <p:bldP spid="62" grpId="0" animBg="1"/>
      <p:bldP spid="65" grpId="0" animBg="1"/>
      <p:bldP spid="66" grpId="0" animBg="1"/>
      <p:bldP spid="2" grpId="0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97D842-2EB4-49BE-B169-CB29EFA44A17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Cause and effect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3C04CD6-8B6C-42DC-AF17-4B8A086B2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09320"/>
            <a:ext cx="2844800" cy="365125"/>
          </a:xfrm>
        </p:spPr>
        <p:txBody>
          <a:bodyPr/>
          <a:lstStyle/>
          <a:p>
            <a:fld id="{7081BC99-F884-43C5-B753-915CEB8D5D35}" type="slidenum">
              <a:rPr lang="en-SG" smtClean="0"/>
              <a:pPr/>
              <a:t>4</a:t>
            </a:fld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AA3874A3-3400-430F-BCAF-7EDA3C49C7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5400" y="3689352"/>
                <a:ext cx="4216920" cy="5760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:r>
                  <a:rPr lang="en-GB" sz="2300" dirty="0">
                    <a:solidFill>
                      <a:srgbClr val="C00000"/>
                    </a:solidFill>
                  </a:rPr>
                  <a:t>The present space-time point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GB" sz="2300" dirty="0">
                  <a:solidFill>
                    <a:srgbClr val="C00000"/>
                  </a:solidFill>
                </a:endParaRPr>
              </a:p>
              <a:p>
                <a:pPr marL="0" indent="0">
                  <a:buFont typeface="Arial" pitchFamily="34" charset="0"/>
                  <a:buNone/>
                </a:pPr>
                <a:r>
                  <a:rPr lang="en-GB" sz="2300" dirty="0">
                    <a:solidFill>
                      <a:srgbClr val="C00000"/>
                    </a:solidFill>
                  </a:rPr>
                  <a:t>i.e. the Martian firing </a:t>
                </a:r>
                <a:r>
                  <a:rPr lang="en-GB" sz="2300">
                    <a:solidFill>
                      <a:srgbClr val="C00000"/>
                    </a:solidFill>
                  </a:rPr>
                  <a:t>the weapon</a:t>
                </a:r>
                <a:endParaRPr lang="en-GB" sz="23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AA3874A3-3400-430F-BCAF-7EDA3C49C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3689352"/>
                <a:ext cx="4216920" cy="576064"/>
              </a:xfrm>
              <a:prstGeom prst="rect">
                <a:avLst/>
              </a:prstGeom>
              <a:blipFill>
                <a:blip r:embed="rId2"/>
                <a:stretch>
                  <a:fillRect l="-2023" t="-7368" r="-1445" b="-7263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Isosceles Triangle 9"/>
          <p:cNvSpPr>
            <a:spLocks noChangeAspect="1"/>
          </p:cNvSpPr>
          <p:nvPr/>
        </p:nvSpPr>
        <p:spPr>
          <a:xfrm>
            <a:off x="3700606" y="3897096"/>
            <a:ext cx="3600000" cy="179365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3707850" y="5361492"/>
            <a:ext cx="3600000" cy="73180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>
            <a:spLocks noChangeAspect="1"/>
          </p:cNvSpPr>
          <p:nvPr/>
        </p:nvSpPr>
        <p:spPr>
          <a:xfrm flipV="1">
            <a:off x="3695150" y="2086287"/>
            <a:ext cx="3600000" cy="1793650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3694873" y="1700808"/>
            <a:ext cx="3600000" cy="731804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556150" y="3897096"/>
            <a:ext cx="78313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BF7457FA-5C11-4341-9631-4F5F0A977B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56150" y="4639993"/>
                <a:ext cx="1920990" cy="8639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GB" sz="2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Past light cone of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GB" sz="2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BF7457FA-5C11-4341-9631-4F5F0A977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150" y="4639993"/>
                <a:ext cx="1920990" cy="863963"/>
              </a:xfrm>
              <a:prstGeom prst="rect">
                <a:avLst/>
              </a:prstGeom>
              <a:blipFill>
                <a:blip r:embed="rId3"/>
                <a:stretch>
                  <a:fillRect l="-4114" t="-4930" r="-7595" b="-7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BF7457FA-5C11-4341-9631-4F5F0A977B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36256" y="2395223"/>
                <a:ext cx="2317233" cy="8639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itchFamily="34" charset="0"/>
                  <a:buNone/>
                </a:pPr>
                <a:r>
                  <a:rPr lang="en-GB" sz="2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Future light cone of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GB" sz="2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BF7457FA-5C11-4341-9631-4F5F0A977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6256" y="2395223"/>
                <a:ext cx="2317233" cy="863963"/>
              </a:xfrm>
              <a:prstGeom prst="rect">
                <a:avLst/>
              </a:prstGeom>
              <a:blipFill>
                <a:blip r:embed="rId4"/>
                <a:stretch>
                  <a:fillRect l="-1053" t="-5634" r="-4211" b="-7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AA3874A3-3400-430F-BCAF-7EDA3C49C7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76120" y="4412438"/>
                <a:ext cx="4216920" cy="9984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300" dirty="0">
                    <a:solidFill>
                      <a:schemeClr val="accent1"/>
                    </a:solidFill>
                  </a:rPr>
                  <a:t>Events </a:t>
                </a:r>
                <a:r>
                  <a:rPr lang="en-GB" sz="2300" b="1" dirty="0">
                    <a:solidFill>
                      <a:schemeClr val="accent1"/>
                    </a:solidFill>
                  </a:rPr>
                  <a:t>outside</a:t>
                </a:r>
                <a:r>
                  <a:rPr lang="en-GB" sz="2300" dirty="0">
                    <a:solidFill>
                      <a:schemeClr val="accent1"/>
                    </a:solidFill>
                  </a:rPr>
                  <a:t> past light cone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GB" sz="2300" dirty="0">
                    <a:solidFill>
                      <a:schemeClr val="accent1"/>
                    </a:solidFill>
                  </a:rPr>
                  <a:t> is </a:t>
                </a:r>
                <a:r>
                  <a:rPr lang="en-GB" sz="2300" b="1" dirty="0">
                    <a:solidFill>
                      <a:schemeClr val="accent1"/>
                    </a:solidFill>
                  </a:rPr>
                  <a:t>not a cause </a:t>
                </a:r>
                <a:r>
                  <a:rPr lang="en-GB" sz="2300" dirty="0">
                    <a:solidFill>
                      <a:schemeClr val="accent1"/>
                    </a:solidFill>
                  </a:rPr>
                  <a:t>of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GB" sz="23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AA3874A3-3400-430F-BCAF-7EDA3C49C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120" y="4412438"/>
                <a:ext cx="4216920" cy="998415"/>
              </a:xfrm>
              <a:prstGeom prst="rect">
                <a:avLst/>
              </a:prstGeom>
              <a:blipFill>
                <a:blip r:embed="rId5"/>
                <a:stretch>
                  <a:fillRect l="-2023" t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AA3874A3-3400-430F-BCAF-7EDA3C49C7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76120" y="2464353"/>
                <a:ext cx="4216920" cy="9984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300" dirty="0">
                    <a:solidFill>
                      <a:schemeClr val="accent6"/>
                    </a:solidFill>
                  </a:rPr>
                  <a:t>Events </a:t>
                </a:r>
                <a:r>
                  <a:rPr lang="en-GB" sz="2300" b="1" dirty="0">
                    <a:solidFill>
                      <a:schemeClr val="accent6"/>
                    </a:solidFill>
                  </a:rPr>
                  <a:t>outside</a:t>
                </a:r>
                <a:r>
                  <a:rPr lang="en-GB" sz="2300" dirty="0">
                    <a:solidFill>
                      <a:schemeClr val="accent6"/>
                    </a:solidFill>
                  </a:rPr>
                  <a:t> future light cone of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GB" sz="2300" dirty="0">
                    <a:solidFill>
                      <a:schemeClr val="accent6"/>
                    </a:solidFill>
                  </a:rPr>
                  <a:t> is </a:t>
                </a:r>
                <a:r>
                  <a:rPr lang="en-GB" sz="2300" b="1" dirty="0">
                    <a:solidFill>
                      <a:schemeClr val="accent6"/>
                    </a:solidFill>
                  </a:rPr>
                  <a:t>not an effect </a:t>
                </a:r>
                <a:r>
                  <a:rPr lang="en-GB" sz="2300" dirty="0">
                    <a:solidFill>
                      <a:schemeClr val="accent6"/>
                    </a:solidFill>
                  </a:rPr>
                  <a:t>of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GB" sz="2300" dirty="0">
                    <a:solidFill>
                      <a:schemeClr val="accent6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AA3874A3-3400-430F-BCAF-7EDA3C49C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120" y="2464353"/>
                <a:ext cx="4216920" cy="998415"/>
              </a:xfrm>
              <a:prstGeom prst="rect">
                <a:avLst/>
              </a:prstGeom>
              <a:blipFill>
                <a:blip r:embed="rId6"/>
                <a:stretch>
                  <a:fillRect l="-2023" t="-4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/>
          <p:cNvGrpSpPr/>
          <p:nvPr/>
        </p:nvGrpSpPr>
        <p:grpSpPr>
          <a:xfrm>
            <a:off x="455354" y="1530944"/>
            <a:ext cx="1392174" cy="1682032"/>
            <a:chOff x="254967" y="1330359"/>
            <a:chExt cx="1392174" cy="1682032"/>
          </a:xfrm>
        </p:grpSpPr>
        <p:cxnSp>
          <p:nvCxnSpPr>
            <p:cNvPr id="42" name="Straight Arrow Connector 41"/>
            <p:cNvCxnSpPr/>
            <p:nvPr/>
          </p:nvCxnSpPr>
          <p:spPr>
            <a:xfrm flipV="1">
              <a:off x="743100" y="1700808"/>
              <a:ext cx="0" cy="763545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254967" y="2455012"/>
              <a:ext cx="488132" cy="452207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V="1">
              <a:off x="743100" y="2449132"/>
              <a:ext cx="655612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Content Placeholder 2">
              <a:extLst>
                <a:ext uri="{FF2B5EF4-FFF2-40B4-BE49-F238E27FC236}">
                  <a16:creationId xmlns:a16="http://schemas.microsoft.com/office/drawing/2014/main" id="{AA3874A3-3400-430F-BCAF-7EDA3C49C7BA}"/>
                </a:ext>
              </a:extLst>
            </p:cNvPr>
            <p:cNvSpPr txBox="1">
              <a:spLocks/>
            </p:cNvSpPr>
            <p:nvPr/>
          </p:nvSpPr>
          <p:spPr>
            <a:xfrm>
              <a:off x="511638" y="1330359"/>
              <a:ext cx="1023749" cy="57606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US" sz="2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time</a:t>
              </a:r>
              <a:endParaRPr lang="en-GB" sz="23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9" name="Content Placeholder 2">
              <a:extLst>
                <a:ext uri="{FF2B5EF4-FFF2-40B4-BE49-F238E27FC236}">
                  <a16:creationId xmlns:a16="http://schemas.microsoft.com/office/drawing/2014/main" id="{AA3874A3-3400-430F-BCAF-7EDA3C49C7BA}"/>
                </a:ext>
              </a:extLst>
            </p:cNvPr>
            <p:cNvSpPr txBox="1">
              <a:spLocks/>
            </p:cNvSpPr>
            <p:nvPr/>
          </p:nvSpPr>
          <p:spPr>
            <a:xfrm>
              <a:off x="623392" y="2436327"/>
              <a:ext cx="1023749" cy="57606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US" sz="2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space</a:t>
              </a:r>
              <a:endParaRPr lang="en-GB" sz="23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0" name="Oval 49"/>
          <p:cNvSpPr>
            <a:spLocks noChangeAspect="1"/>
          </p:cNvSpPr>
          <p:nvPr/>
        </p:nvSpPr>
        <p:spPr>
          <a:xfrm>
            <a:off x="5456772" y="3854537"/>
            <a:ext cx="72000" cy="72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E4BEA4-ACEB-AC4B-FA30-D2B77C0E0AFC}"/>
              </a:ext>
            </a:extLst>
          </p:cNvPr>
          <p:cNvSpPr txBox="1"/>
          <p:nvPr/>
        </p:nvSpPr>
        <p:spPr>
          <a:xfrm>
            <a:off x="7608168" y="1295975"/>
            <a:ext cx="2758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Where is Dr U?</a:t>
            </a:r>
          </a:p>
        </p:txBody>
      </p:sp>
    </p:spTree>
    <p:extLst>
      <p:ext uri="{BB962C8B-B14F-4D97-AF65-F5344CB8AC3E}">
        <p14:creationId xmlns:p14="http://schemas.microsoft.com/office/powerpoint/2010/main" val="356180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97D842-2EB4-49BE-B169-CB29EFA44A17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Throwing a tennis ball from different perspectives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F7457FA-5C11-4341-9631-4F5F0A977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20" y="5373216"/>
            <a:ext cx="2232248" cy="5760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you see 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3C04CD6-8B6C-42DC-AF17-4B8A086B2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5</a:t>
            </a:fld>
            <a:endParaRPr lang="en-SG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CD66C7F-3AAF-45E0-9736-D479093B247C}"/>
              </a:ext>
            </a:extLst>
          </p:cNvPr>
          <p:cNvSpPr>
            <a:spLocks noChangeAspect="1"/>
          </p:cNvSpPr>
          <p:nvPr/>
        </p:nvSpPr>
        <p:spPr>
          <a:xfrm>
            <a:off x="2387648" y="2060848"/>
            <a:ext cx="540000" cy="540000"/>
          </a:xfrm>
          <a:prstGeom prst="ellipse">
            <a:avLst/>
          </a:prstGeom>
          <a:solidFill>
            <a:schemeClr val="accent3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B38CC3B-218D-44A5-88A4-CF3EB2D96A4A}"/>
              </a:ext>
            </a:extLst>
          </p:cNvPr>
          <p:cNvSpPr>
            <a:spLocks noChangeAspect="1"/>
          </p:cNvSpPr>
          <p:nvPr/>
        </p:nvSpPr>
        <p:spPr>
          <a:xfrm>
            <a:off x="2387648" y="4329160"/>
            <a:ext cx="540000" cy="540000"/>
          </a:xfrm>
          <a:prstGeom prst="ellipse">
            <a:avLst/>
          </a:prstGeom>
          <a:solidFill>
            <a:schemeClr val="accent3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614108D-674D-4E9D-836B-69BDDBC90EF5}"/>
              </a:ext>
            </a:extLst>
          </p:cNvPr>
          <p:cNvSpPr>
            <a:spLocks noChangeAspect="1"/>
          </p:cNvSpPr>
          <p:nvPr/>
        </p:nvSpPr>
        <p:spPr>
          <a:xfrm>
            <a:off x="8292304" y="2075340"/>
            <a:ext cx="540000" cy="540000"/>
          </a:xfrm>
          <a:prstGeom prst="ellipse">
            <a:avLst/>
          </a:prstGeom>
          <a:solidFill>
            <a:schemeClr val="accent3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7501901-9FF6-4FB2-8E53-6E25D4EFB310}"/>
              </a:ext>
            </a:extLst>
          </p:cNvPr>
          <p:cNvSpPr>
            <a:spLocks noChangeAspect="1"/>
          </p:cNvSpPr>
          <p:nvPr/>
        </p:nvSpPr>
        <p:spPr>
          <a:xfrm>
            <a:off x="6204072" y="4343652"/>
            <a:ext cx="540000" cy="540000"/>
          </a:xfrm>
          <a:prstGeom prst="ellipse">
            <a:avLst/>
          </a:prstGeom>
          <a:solidFill>
            <a:schemeClr val="accent3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8180381-4CB5-44D3-ABB5-B98C1BF5840B}"/>
              </a:ext>
            </a:extLst>
          </p:cNvPr>
          <p:cNvSpPr>
            <a:spLocks noChangeAspect="1"/>
          </p:cNvSpPr>
          <p:nvPr/>
        </p:nvSpPr>
        <p:spPr>
          <a:xfrm>
            <a:off x="10380536" y="4365104"/>
            <a:ext cx="540000" cy="540000"/>
          </a:xfrm>
          <a:prstGeom prst="ellipse">
            <a:avLst/>
          </a:prstGeom>
          <a:solidFill>
            <a:schemeClr val="accent3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501FCE0-F44E-477A-9734-268CA883346A}"/>
              </a:ext>
            </a:extLst>
          </p:cNvPr>
          <p:cNvCxnSpPr/>
          <p:nvPr/>
        </p:nvCxnSpPr>
        <p:spPr>
          <a:xfrm flipV="1">
            <a:off x="2657648" y="2345340"/>
            <a:ext cx="0" cy="22538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95D743-FC93-4C95-89B4-8F1DB39BADE2}"/>
              </a:ext>
            </a:extLst>
          </p:cNvPr>
          <p:cNvCxnSpPr>
            <a:cxnSpLocks/>
          </p:cNvCxnSpPr>
          <p:nvPr/>
        </p:nvCxnSpPr>
        <p:spPr>
          <a:xfrm flipV="1">
            <a:off x="6474072" y="2330848"/>
            <a:ext cx="2088232" cy="230425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8FE4A2-5677-4E98-B56C-34D11B100DD7}"/>
              </a:ext>
            </a:extLst>
          </p:cNvPr>
          <p:cNvCxnSpPr>
            <a:cxnSpLocks/>
          </p:cNvCxnSpPr>
          <p:nvPr/>
        </p:nvCxnSpPr>
        <p:spPr>
          <a:xfrm flipH="1" flipV="1">
            <a:off x="8562304" y="2345340"/>
            <a:ext cx="2088232" cy="230425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D21AFB-B23D-4518-903C-ECEFCC286079}"/>
              </a:ext>
            </a:extLst>
          </p:cNvPr>
          <p:cNvCxnSpPr>
            <a:cxnSpLocks/>
          </p:cNvCxnSpPr>
          <p:nvPr/>
        </p:nvCxnSpPr>
        <p:spPr>
          <a:xfrm flipV="1">
            <a:off x="2656676" y="3756742"/>
            <a:ext cx="0" cy="586910"/>
          </a:xfrm>
          <a:prstGeom prst="line">
            <a:avLst/>
          </a:prstGeom>
          <a:ln w="190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D66FF2-8AD1-4882-A9E9-AC001D0A5FFB}"/>
              </a:ext>
            </a:extLst>
          </p:cNvPr>
          <p:cNvCxnSpPr>
            <a:cxnSpLocks/>
          </p:cNvCxnSpPr>
          <p:nvPr/>
        </p:nvCxnSpPr>
        <p:spPr>
          <a:xfrm flipV="1">
            <a:off x="2657648" y="2314080"/>
            <a:ext cx="0" cy="826888"/>
          </a:xfrm>
          <a:prstGeom prst="line">
            <a:avLst/>
          </a:prstGeom>
          <a:ln w="19050">
            <a:head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F987AD0-39E3-4213-813C-DF168B723272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7446744" y="3493567"/>
            <a:ext cx="72000" cy="79449"/>
          </a:xfrm>
          <a:prstGeom prst="line">
            <a:avLst/>
          </a:prstGeom>
          <a:ln w="190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AEB15C-9236-40A9-95EF-A0F100D63A79}"/>
              </a:ext>
            </a:extLst>
          </p:cNvPr>
          <p:cNvCxnSpPr>
            <a:cxnSpLocks noChangeAspect="1"/>
          </p:cNvCxnSpPr>
          <p:nvPr/>
        </p:nvCxnSpPr>
        <p:spPr>
          <a:xfrm>
            <a:off x="9552392" y="3429000"/>
            <a:ext cx="72000" cy="79449"/>
          </a:xfrm>
          <a:prstGeom prst="line">
            <a:avLst/>
          </a:prstGeom>
          <a:ln w="190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AA3874A3-3400-430F-BCAF-7EDA3C49C7BA}"/>
              </a:ext>
            </a:extLst>
          </p:cNvPr>
          <p:cNvSpPr txBox="1">
            <a:spLocks/>
          </p:cNvSpPr>
          <p:nvPr/>
        </p:nvSpPr>
        <p:spPr>
          <a:xfrm>
            <a:off x="7032104" y="5373216"/>
            <a:ext cx="2952328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your friend sees </a:t>
            </a:r>
          </a:p>
        </p:txBody>
      </p:sp>
    </p:spTree>
    <p:extLst>
      <p:ext uri="{BB962C8B-B14F-4D97-AF65-F5344CB8AC3E}">
        <p14:creationId xmlns:p14="http://schemas.microsoft.com/office/powerpoint/2010/main" val="3118199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289A6B7-831E-4B5D-A5C8-BAB009A9FDB0}"/>
              </a:ext>
            </a:extLst>
          </p:cNvPr>
          <p:cNvSpPr txBox="1">
            <a:spLocks/>
          </p:cNvSpPr>
          <p:nvPr/>
        </p:nvSpPr>
        <p:spPr>
          <a:xfrm>
            <a:off x="609600" y="259526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Galilean relativity (i.e. everyday life)</a:t>
            </a:r>
            <a:endParaRPr lang="en-SG" sz="3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67E4CD-C9DA-4A7D-ADA4-ABBDAE8E9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6</a:t>
            </a:fld>
            <a:endParaRPr lang="en-SG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DC7FF2A-369C-4E0F-8B8F-D18852EA6A41}"/>
              </a:ext>
            </a:extLst>
          </p:cNvPr>
          <p:cNvGrpSpPr/>
          <p:nvPr/>
        </p:nvGrpSpPr>
        <p:grpSpPr>
          <a:xfrm>
            <a:off x="3129191" y="5013176"/>
            <a:ext cx="531058" cy="1028110"/>
            <a:chOff x="3617567" y="4649703"/>
            <a:chExt cx="831960" cy="161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F4EBCA5-B654-432A-B483-D610D02BC81B}"/>
                    </a:ext>
                  </a:extLst>
                </p14:cNvPr>
                <p14:cNvContentPartPr/>
                <p14:nvPr/>
              </p14:nvContentPartPr>
              <p14:xfrm>
                <a:off x="3761567" y="4649703"/>
                <a:ext cx="511560" cy="5756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F4EBCA5-B654-432A-B483-D610D02BC81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51979" y="4640118"/>
                  <a:ext cx="531300" cy="5948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B3D816E-1DC3-4A49-89DB-7492D81B7BC6}"/>
                    </a:ext>
                  </a:extLst>
                </p14:cNvPr>
                <p14:cNvContentPartPr/>
                <p14:nvPr/>
              </p14:nvContentPartPr>
              <p14:xfrm>
                <a:off x="4011767" y="5267823"/>
                <a:ext cx="54720" cy="4665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B3D816E-1DC3-4A49-89DB-7492D81B7BC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02275" y="5258244"/>
                  <a:ext cx="73704" cy="4857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DD30F43-7F00-4CBF-88EE-15D9862A44AF}"/>
                    </a:ext>
                  </a:extLst>
                </p14:cNvPr>
                <p14:cNvContentPartPr/>
                <p14:nvPr/>
              </p14:nvContentPartPr>
              <p14:xfrm>
                <a:off x="3617567" y="5468343"/>
                <a:ext cx="360360" cy="259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DD30F43-7F00-4CBF-88EE-15D9862A44A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07980" y="5458764"/>
                  <a:ext cx="380098" cy="456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8920FCA-E0CA-4096-8DA9-F02C76673AE3}"/>
                    </a:ext>
                  </a:extLst>
                </p14:cNvPr>
                <p14:cNvContentPartPr/>
                <p14:nvPr/>
              </p14:nvContentPartPr>
              <p14:xfrm>
                <a:off x="4091687" y="5382663"/>
                <a:ext cx="357840" cy="1422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8920FCA-E0CA-4096-8DA9-F02C76673AE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082107" y="5373108"/>
                  <a:ext cx="377000" cy="1613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74595DD-9F2B-43F7-A4A5-373D178806D9}"/>
                    </a:ext>
                  </a:extLst>
                </p14:cNvPr>
                <p14:cNvContentPartPr/>
                <p14:nvPr/>
              </p14:nvContentPartPr>
              <p14:xfrm>
                <a:off x="3684887" y="5704503"/>
                <a:ext cx="460800" cy="5558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74595DD-9F2B-43F7-A4A5-373D178806D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75299" y="5694920"/>
                  <a:ext cx="479976" cy="5750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27DABE2-6D4C-4A3C-ADBC-D4EE47FD2A2B}"/>
                    </a:ext>
                  </a:extLst>
                </p14:cNvPr>
                <p14:cNvContentPartPr/>
                <p14:nvPr/>
              </p14:nvContentPartPr>
              <p14:xfrm>
                <a:off x="4047047" y="5788383"/>
                <a:ext cx="323280" cy="412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27DABE2-6D4C-4A3C-ADBC-D4EE47FD2A2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037456" y="5778797"/>
                  <a:ext cx="343027" cy="43193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141F78EE-F748-42D1-A0CD-A34D7CC245A9}"/>
              </a:ext>
            </a:extLst>
          </p:cNvPr>
          <p:cNvSpPr txBox="1"/>
          <p:nvPr/>
        </p:nvSpPr>
        <p:spPr>
          <a:xfrm>
            <a:off x="1919536" y="5095886"/>
            <a:ext cx="145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accent2"/>
                </a:solidFill>
              </a:rPr>
              <a:t>Observer 2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D8B23A3-7E46-B2D0-0DA4-F5F5DA8345BE}"/>
              </a:ext>
            </a:extLst>
          </p:cNvPr>
          <p:cNvGrpSpPr/>
          <p:nvPr/>
        </p:nvGrpSpPr>
        <p:grpSpPr>
          <a:xfrm>
            <a:off x="50131" y="1318433"/>
            <a:ext cx="6912768" cy="2880320"/>
            <a:chOff x="1271464" y="1762114"/>
            <a:chExt cx="6912768" cy="2880320"/>
          </a:xfrm>
        </p:grpSpPr>
        <p:sp>
          <p:nvSpPr>
            <p:cNvPr id="95" name="Rectangle: Top Corners One Rounded and One Snipped 94">
              <a:extLst>
                <a:ext uri="{FF2B5EF4-FFF2-40B4-BE49-F238E27FC236}">
                  <a16:creationId xmlns:a16="http://schemas.microsoft.com/office/drawing/2014/main" id="{440C483C-D5BD-4B75-80F6-5EC92353E180}"/>
                </a:ext>
              </a:extLst>
            </p:cNvPr>
            <p:cNvSpPr/>
            <p:nvPr/>
          </p:nvSpPr>
          <p:spPr>
            <a:xfrm>
              <a:off x="1271464" y="1762114"/>
              <a:ext cx="6624736" cy="2880320"/>
            </a:xfrm>
            <a:prstGeom prst="snipRoundRect">
              <a:avLst>
                <a:gd name="adj1" fmla="val 16667"/>
                <a:gd name="adj2" fmla="val 50000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2E23F51-EF9B-4D68-B5B7-D70B47A228F2}"/>
                </a:ext>
              </a:extLst>
            </p:cNvPr>
            <p:cNvSpPr/>
            <p:nvPr/>
          </p:nvSpPr>
          <p:spPr>
            <a:xfrm>
              <a:off x="1271464" y="3802591"/>
              <a:ext cx="6624736" cy="30740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52F51E5C-6969-4478-9448-38A3771115B8}"/>
                </a:ext>
              </a:extLst>
            </p:cNvPr>
            <p:cNvSpPr/>
            <p:nvPr/>
          </p:nvSpPr>
          <p:spPr>
            <a:xfrm>
              <a:off x="1703512" y="2204860"/>
              <a:ext cx="4464496" cy="172819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DB99AFAA-4221-4240-A3A9-7AA8360BAF4F}"/>
                </a:ext>
              </a:extLst>
            </p:cNvPr>
            <p:cNvGrpSpPr/>
            <p:nvPr/>
          </p:nvGrpSpPr>
          <p:grpSpPr>
            <a:xfrm>
              <a:off x="3180794" y="3192975"/>
              <a:ext cx="531059" cy="1028109"/>
              <a:chOff x="3617567" y="4649703"/>
              <a:chExt cx="831960" cy="1610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9C7938F4-DAC3-42B4-8093-036783848C51}"/>
                      </a:ext>
                    </a:extLst>
                  </p14:cNvPr>
                  <p14:cNvContentPartPr/>
                  <p14:nvPr/>
                </p14:nvContentPartPr>
                <p14:xfrm>
                  <a:off x="3761567" y="4649703"/>
                  <a:ext cx="511560" cy="575640"/>
                </p14:xfrm>
              </p:contentPart>
            </mc:Choice>
            <mc:Fallback xmlns=""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9C7938F4-DAC3-42B4-8093-036783848C51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751979" y="4640118"/>
                    <a:ext cx="531300" cy="5948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FAE3B50C-F15B-44BD-B8F4-5EFA63D8E6CE}"/>
                      </a:ext>
                    </a:extLst>
                  </p14:cNvPr>
                  <p14:cNvContentPartPr/>
                  <p14:nvPr/>
                </p14:nvContentPartPr>
                <p14:xfrm>
                  <a:off x="4011767" y="5267823"/>
                  <a:ext cx="54720" cy="466560"/>
                </p14:xfrm>
              </p:contentPart>
            </mc:Choice>
            <mc:Fallback xmlns="">
              <p:pic>
                <p:nvPicPr>
                  <p:cNvPr id="124" name="Ink 123">
                    <a:extLst>
                      <a:ext uri="{FF2B5EF4-FFF2-40B4-BE49-F238E27FC236}">
                        <a16:creationId xmlns:a16="http://schemas.microsoft.com/office/drawing/2014/main" id="{FAE3B50C-F15B-44BD-B8F4-5EFA63D8E6CE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4002275" y="5258244"/>
                    <a:ext cx="73704" cy="4857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206F04FE-A56F-4EE4-922C-AA5E6DD7B713}"/>
                      </a:ext>
                    </a:extLst>
                  </p14:cNvPr>
                  <p14:cNvContentPartPr/>
                  <p14:nvPr/>
                </p14:nvContentPartPr>
                <p14:xfrm>
                  <a:off x="3617567" y="5468343"/>
                  <a:ext cx="360360" cy="25920"/>
                </p14:xfrm>
              </p:contentPart>
            </mc:Choice>
            <mc:Fallback xmlns="">
              <p:pic>
                <p:nvPicPr>
                  <p:cNvPr id="125" name="Ink 124">
                    <a:extLst>
                      <a:ext uri="{FF2B5EF4-FFF2-40B4-BE49-F238E27FC236}">
                        <a16:creationId xmlns:a16="http://schemas.microsoft.com/office/drawing/2014/main" id="{206F04FE-A56F-4EE4-922C-AA5E6DD7B713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607980" y="5458764"/>
                    <a:ext cx="380098" cy="456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F31EA2E9-54E1-4673-981B-8D1C461AAB1F}"/>
                      </a:ext>
                    </a:extLst>
                  </p14:cNvPr>
                  <p14:cNvContentPartPr/>
                  <p14:nvPr/>
                </p14:nvContentPartPr>
                <p14:xfrm>
                  <a:off x="4091687" y="5382663"/>
                  <a:ext cx="357840" cy="142200"/>
                </p14:xfrm>
              </p:contentPart>
            </mc:Choice>
            <mc:Fallback xmlns=""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F31EA2E9-54E1-4673-981B-8D1C461AAB1F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082107" y="5373108"/>
                    <a:ext cx="377000" cy="1613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774DC55B-2B75-4395-9F1E-24FF3CBF34B6}"/>
                      </a:ext>
                    </a:extLst>
                  </p14:cNvPr>
                  <p14:cNvContentPartPr/>
                  <p14:nvPr/>
                </p14:nvContentPartPr>
                <p14:xfrm>
                  <a:off x="3684887" y="5704503"/>
                  <a:ext cx="460800" cy="555840"/>
                </p14:xfrm>
              </p:contentPart>
            </mc:Choice>
            <mc:Fallback xmlns=""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774DC55B-2B75-4395-9F1E-24FF3CBF34B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675299" y="5694920"/>
                    <a:ext cx="479976" cy="5750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F9255338-BAB1-4954-BA53-8598E94EF574}"/>
                      </a:ext>
                    </a:extLst>
                  </p14:cNvPr>
                  <p14:cNvContentPartPr/>
                  <p14:nvPr/>
                </p14:nvContentPartPr>
                <p14:xfrm>
                  <a:off x="4047047" y="5788383"/>
                  <a:ext cx="323280" cy="412200"/>
                </p14:xfrm>
              </p:contentPart>
            </mc:Choice>
            <mc:Fallback xmlns=""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F9255338-BAB1-4954-BA53-8598E94EF574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4037456" y="5778797"/>
                    <a:ext cx="343027" cy="431936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D24B2923-1906-45FF-A37D-DF39742E3F4D}"/>
                </a:ext>
              </a:extLst>
            </p:cNvPr>
            <p:cNvSpPr/>
            <p:nvPr/>
          </p:nvSpPr>
          <p:spPr>
            <a:xfrm>
              <a:off x="1271464" y="3938290"/>
              <a:ext cx="6624736" cy="35480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FE9D8B9C-35B7-488E-AF64-5A9ADE7BB5C2}"/>
                </a:ext>
              </a:extLst>
            </p:cNvPr>
            <p:cNvSpPr txBox="1"/>
            <p:nvPr/>
          </p:nvSpPr>
          <p:spPr>
            <a:xfrm>
              <a:off x="1991544" y="3391291"/>
              <a:ext cx="14526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solidFill>
                    <a:schemeClr val="accent1"/>
                  </a:solidFill>
                </a:rPr>
                <a:t>Observer 1</a:t>
              </a:r>
            </a:p>
          </p:txBody>
        </p:sp>
        <p:sp>
          <p:nvSpPr>
            <p:cNvPr id="139" name="Arrow: Right 138">
              <a:extLst>
                <a:ext uri="{FF2B5EF4-FFF2-40B4-BE49-F238E27FC236}">
                  <a16:creationId xmlns:a16="http://schemas.microsoft.com/office/drawing/2014/main" id="{D273B844-4939-41BC-8C9E-222DC7BC12EA}"/>
                </a:ext>
              </a:extLst>
            </p:cNvPr>
            <p:cNvSpPr/>
            <p:nvPr/>
          </p:nvSpPr>
          <p:spPr>
            <a:xfrm>
              <a:off x="7408685" y="3289922"/>
              <a:ext cx="775547" cy="353344"/>
            </a:xfrm>
            <a:prstGeom prst="right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BCE61297-6542-4913-B06F-DE71018D8AE2}"/>
                    </a:ext>
                  </a:extLst>
                </p:cNvPr>
                <p:cNvSpPr txBox="1"/>
                <p:nvPr/>
              </p:nvSpPr>
              <p:spPr>
                <a:xfrm>
                  <a:off x="7419677" y="2924944"/>
                  <a:ext cx="296235" cy="4462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29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SG" sz="2900" dirty="0"/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BCE61297-6542-4913-B06F-DE71018D8A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9677" y="2924944"/>
                  <a:ext cx="296235" cy="446276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" name="Picture 10" descr="A cat lying on the ground&#10;&#10;Description automatically generated with medium confidence">
            <a:extLst>
              <a:ext uri="{FF2B5EF4-FFF2-40B4-BE49-F238E27FC236}">
                <a16:creationId xmlns:a16="http://schemas.microsoft.com/office/drawing/2014/main" id="{85A3ED7C-E906-0DBF-8271-7E97CD813FB4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394" y="4712413"/>
            <a:ext cx="1175190" cy="126822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EF24593E-4AAD-2F55-C03E-73C0CD361D55}"/>
              </a:ext>
            </a:extLst>
          </p:cNvPr>
          <p:cNvGrpSpPr/>
          <p:nvPr/>
        </p:nvGrpSpPr>
        <p:grpSpPr>
          <a:xfrm>
            <a:off x="2012804" y="1318433"/>
            <a:ext cx="6824072" cy="2089773"/>
            <a:chOff x="2002433" y="1318433"/>
            <a:chExt cx="6824072" cy="2089773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09613B5-5501-C5F2-3934-51E585BF82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02494" y="1849007"/>
              <a:ext cx="0" cy="155919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8FC0D1D-220B-7706-4544-4F42D23A5FF7}"/>
                </a:ext>
              </a:extLst>
            </p:cNvPr>
            <p:cNvCxnSpPr>
              <a:cxnSpLocks/>
            </p:cNvCxnSpPr>
            <p:nvPr/>
          </p:nvCxnSpPr>
          <p:spPr>
            <a:xfrm>
              <a:off x="2002433" y="3217159"/>
              <a:ext cx="638022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853277E-E85B-741F-6EDE-E5F6F341EAC1}"/>
                    </a:ext>
                  </a:extLst>
                </p:cNvPr>
                <p:cNvSpPr txBox="1"/>
                <p:nvPr/>
              </p:nvSpPr>
              <p:spPr>
                <a:xfrm>
                  <a:off x="8466465" y="3032493"/>
                  <a:ext cx="3600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853277E-E85B-741F-6EDE-E5F6F341EA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6465" y="3032493"/>
                  <a:ext cx="360040" cy="369332"/>
                </a:xfrm>
                <a:prstGeom prst="rect">
                  <a:avLst/>
                </a:prstGeom>
                <a:blipFill>
                  <a:blip r:embed="rId34"/>
                  <a:stretch>
                    <a:fillRect r="-1695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755DAC7-BC13-3CC8-1948-1463F5B7C677}"/>
                    </a:ext>
                  </a:extLst>
                </p:cNvPr>
                <p:cNvSpPr txBox="1"/>
                <p:nvPr/>
              </p:nvSpPr>
              <p:spPr>
                <a:xfrm>
                  <a:off x="2031067" y="1318433"/>
                  <a:ext cx="3600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755DAC7-BC13-3CC8-1948-1463F5B7C6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1067" y="1318433"/>
                  <a:ext cx="360040" cy="369332"/>
                </a:xfrm>
                <a:prstGeom prst="rect">
                  <a:avLst/>
                </a:prstGeom>
                <a:blipFill>
                  <a:blip r:embed="rId35"/>
                  <a:stretch>
                    <a:fillRect l="-6780" r="-10169" b="-14754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F155FF9-87F5-03D0-EF0F-B18FFE818A8D}"/>
              </a:ext>
            </a:extLst>
          </p:cNvPr>
          <p:cNvGrpSpPr/>
          <p:nvPr/>
        </p:nvGrpSpPr>
        <p:grpSpPr>
          <a:xfrm>
            <a:off x="3172163" y="4470565"/>
            <a:ext cx="6824072" cy="2243240"/>
            <a:chOff x="3172163" y="4470565"/>
            <a:chExt cx="6824072" cy="224324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0CC4ABF-2BD7-3734-31BE-9577FA8A6F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2224" y="4797152"/>
              <a:ext cx="0" cy="155919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D4CCE9F-7004-7886-13F1-4B07359BFAE4}"/>
                </a:ext>
              </a:extLst>
            </p:cNvPr>
            <p:cNvCxnSpPr>
              <a:cxnSpLocks/>
            </p:cNvCxnSpPr>
            <p:nvPr/>
          </p:nvCxnSpPr>
          <p:spPr>
            <a:xfrm>
              <a:off x="3172163" y="6165304"/>
              <a:ext cx="638022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21A4E40-0745-B84E-F5BD-F010661A084E}"/>
                    </a:ext>
                  </a:extLst>
                </p:cNvPr>
                <p:cNvSpPr txBox="1"/>
                <p:nvPr/>
              </p:nvSpPr>
              <p:spPr>
                <a:xfrm>
                  <a:off x="9636195" y="5980638"/>
                  <a:ext cx="3600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21A4E40-0745-B84E-F5BD-F010661A08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6195" y="5980638"/>
                  <a:ext cx="360040" cy="369332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4D37497-E77C-A6DC-CCC9-635FF799FADD}"/>
                    </a:ext>
                  </a:extLst>
                </p:cNvPr>
                <p:cNvSpPr txBox="1"/>
                <p:nvPr/>
              </p:nvSpPr>
              <p:spPr>
                <a:xfrm>
                  <a:off x="3200797" y="4470565"/>
                  <a:ext cx="3600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4D37497-E77C-A6DC-CCC9-635FF799FA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0797" y="4470565"/>
                  <a:ext cx="360040" cy="369332"/>
                </a:xfrm>
                <a:prstGeom prst="rect">
                  <a:avLst/>
                </a:prstGeom>
                <a:blipFill>
                  <a:blip r:embed="rId37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4709301-329A-3932-F4F7-C30EA55E0BAD}"/>
                </a:ext>
              </a:extLst>
            </p:cNvPr>
            <p:cNvCxnSpPr/>
            <p:nvPr/>
          </p:nvCxnSpPr>
          <p:spPr>
            <a:xfrm>
              <a:off x="6133115" y="6003140"/>
              <a:ext cx="0" cy="36776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2FD5DDF-4E88-8AD8-7D8C-AD6AC7C35995}"/>
                    </a:ext>
                  </a:extLst>
                </p:cNvPr>
                <p:cNvSpPr txBox="1"/>
                <p:nvPr/>
              </p:nvSpPr>
              <p:spPr>
                <a:xfrm>
                  <a:off x="5953095" y="6344473"/>
                  <a:ext cx="3600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2FD5DDF-4E88-8AD8-7D8C-AD6AC7C359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3095" y="6344473"/>
                  <a:ext cx="360040" cy="369332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694FA15-B0D7-55F1-B3C9-A09DAF113CEB}"/>
              </a:ext>
            </a:extLst>
          </p:cNvPr>
          <p:cNvGrpSpPr/>
          <p:nvPr/>
        </p:nvGrpSpPr>
        <p:grpSpPr>
          <a:xfrm>
            <a:off x="5953223" y="3060485"/>
            <a:ext cx="360040" cy="710665"/>
            <a:chOff x="5953223" y="3060485"/>
            <a:chExt cx="360040" cy="710665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D88BD5A-3AD0-8794-7350-9C4F041DB3C9}"/>
                </a:ext>
              </a:extLst>
            </p:cNvPr>
            <p:cNvCxnSpPr/>
            <p:nvPr/>
          </p:nvCxnSpPr>
          <p:spPr>
            <a:xfrm>
              <a:off x="6133243" y="3060485"/>
              <a:ext cx="0" cy="36776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F206A47-2B8F-5031-CD2D-948E498C293E}"/>
                    </a:ext>
                  </a:extLst>
                </p:cNvPr>
                <p:cNvSpPr txBox="1"/>
                <p:nvPr/>
              </p:nvSpPr>
              <p:spPr>
                <a:xfrm>
                  <a:off x="5953223" y="3401818"/>
                  <a:ext cx="3600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F206A47-2B8F-5031-CD2D-948E498C29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3223" y="3401818"/>
                  <a:ext cx="360040" cy="369332"/>
                </a:xfrm>
                <a:prstGeom prst="rect">
                  <a:avLst/>
                </a:prstGeom>
                <a:blipFill>
                  <a:blip r:embed="rId39"/>
                  <a:stretch>
                    <a:fillRect r="-1695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0EF8BA7-F94A-FF5F-F6F2-0CCD3B0CC7C1}"/>
                  </a:ext>
                </a:extLst>
              </p:cNvPr>
              <p:cNvSpPr txBox="1"/>
              <p:nvPr/>
            </p:nvSpPr>
            <p:spPr>
              <a:xfrm>
                <a:off x="381736" y="4948602"/>
                <a:ext cx="10540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0EF8BA7-F94A-FF5F-F6F2-0CCD3B0CC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36" y="4948602"/>
                <a:ext cx="1054071" cy="276999"/>
              </a:xfrm>
              <a:prstGeom prst="rect">
                <a:avLst/>
              </a:prstGeom>
              <a:blipFill>
                <a:blip r:embed="rId40"/>
                <a:stretch>
                  <a:fillRect l="-4624" r="-4624" b="-666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7C2FE94-6743-A4E2-7166-121268D64A91}"/>
                  </a:ext>
                </a:extLst>
              </p:cNvPr>
              <p:cNvSpPr txBox="1"/>
              <p:nvPr/>
            </p:nvSpPr>
            <p:spPr>
              <a:xfrm>
                <a:off x="372712" y="5275279"/>
                <a:ext cx="10687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7C2FE94-6743-A4E2-7166-121268D64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12" y="5275279"/>
                <a:ext cx="1068754" cy="276999"/>
              </a:xfrm>
              <a:prstGeom prst="rect">
                <a:avLst/>
              </a:prstGeom>
              <a:blipFill>
                <a:blip r:embed="rId41"/>
                <a:stretch>
                  <a:fillRect l="-4000" r="-5143" b="-652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FD36319-0583-0514-3931-DA04DC0C3F86}"/>
                  </a:ext>
                </a:extLst>
              </p:cNvPr>
              <p:cNvSpPr txBox="1"/>
              <p:nvPr/>
            </p:nvSpPr>
            <p:spPr>
              <a:xfrm>
                <a:off x="9799210" y="4060253"/>
                <a:ext cx="1386085" cy="554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SG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𝑣𝑇</m:t>
                      </m:r>
                    </m:oMath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      =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SG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𝑣𝑡</m:t>
                      </m:r>
                    </m:oMath>
                  </m:oMathPara>
                </a14:m>
                <a:br>
                  <a:rPr lang="en-SG" b="0" i="1" dirty="0">
                    <a:latin typeface="Cambria Math" panose="02040503050406030204" pitchFamily="18" charset="0"/>
                  </a:rPr>
                </a:br>
                <a:endParaRPr lang="en-SG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FD36319-0583-0514-3931-DA04DC0C3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9210" y="4060253"/>
                <a:ext cx="1386085" cy="554062"/>
              </a:xfrm>
              <a:prstGeom prst="rect">
                <a:avLst/>
              </a:prstGeom>
              <a:blipFill>
                <a:blip r:embed="rId42"/>
                <a:stretch>
                  <a:fillRect b="-329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B094184-B9B7-DE3D-54B2-5127F54AA8DF}"/>
              </a:ext>
            </a:extLst>
          </p:cNvPr>
          <p:cNvCxnSpPr>
            <a:cxnSpLocks/>
          </p:cNvCxnSpPr>
          <p:nvPr/>
        </p:nvCxnSpPr>
        <p:spPr>
          <a:xfrm>
            <a:off x="3290314" y="4374391"/>
            <a:ext cx="1725566" cy="0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2E4DBD-5231-01A8-E91C-8EF0725D2A4E}"/>
                  </a:ext>
                </a:extLst>
              </p:cNvPr>
              <p:cNvSpPr txBox="1"/>
              <p:nvPr/>
            </p:nvSpPr>
            <p:spPr>
              <a:xfrm>
                <a:off x="3866378" y="4385212"/>
                <a:ext cx="5734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𝑣𝑡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2E4DBD-5231-01A8-E91C-8EF0725D2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378" y="4385212"/>
                <a:ext cx="573438" cy="369332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0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81481E-6 L 0.08828 -4.81481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1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07407E-6 L 0.08867 4.07407E-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828 -4.81481E-6 L 0.23425 -4.81481E-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2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711 4.07407E-6 L 0.23321 4.07407E-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3" grpId="1"/>
      <p:bldP spid="34" grpId="0"/>
      <p:bldP spid="35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97D842-2EB4-49BE-B169-CB29EFA44A17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Galilean transformations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F7457FA-5C11-4341-9631-4F5F0A977B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9001" y="2131434"/>
                <a:ext cx="3773545" cy="159228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𝑣𝑡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SG" sz="23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23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BF7457FA-5C11-4341-9631-4F5F0A977B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9001" y="2131434"/>
                <a:ext cx="3773545" cy="159228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3C04CD6-8B6C-42DC-AF17-4B8A086B2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7</a:t>
            </a:fld>
            <a:endParaRPr lang="en-SG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27D8608-832C-AE96-8400-2DC9A526874B}"/>
              </a:ext>
            </a:extLst>
          </p:cNvPr>
          <p:cNvSpPr txBox="1">
            <a:spLocks/>
          </p:cNvSpPr>
          <p:nvPr/>
        </p:nvSpPr>
        <p:spPr>
          <a:xfrm>
            <a:off x="954303" y="1556792"/>
            <a:ext cx="3485514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 and time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94EFA38-04BE-C2D4-7EEE-6E8740ADB16B}"/>
              </a:ext>
            </a:extLst>
          </p:cNvPr>
          <p:cNvSpPr txBox="1">
            <a:spLocks/>
          </p:cNvSpPr>
          <p:nvPr/>
        </p:nvSpPr>
        <p:spPr>
          <a:xfrm>
            <a:off x="6456042" y="1555370"/>
            <a:ext cx="2448272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2300" dirty="0">
                <a:solidFill>
                  <a:schemeClr val="accent1"/>
                </a:solidFill>
              </a:rPr>
              <a:t>Velocities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85B82296-905A-B309-3E72-A17FE89858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57123" y="2224280"/>
                <a:ext cx="2448272" cy="15922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en-SG" sz="2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SG" sz="2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SG" sz="2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SG" sz="23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sz="2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  <m:oMath xmlns:m="http://schemas.openxmlformats.org/officeDocument/2006/math">
                      <m:sSubSup>
                        <m:sSubSupPr>
                          <m:ctrlPr>
                            <a:rPr lang="en-SG" sz="2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SG" sz="2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en-SG" sz="2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SG" sz="23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sz="2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br>
                  <a:rPr lang="en-SG" sz="23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endParaRPr lang="en-SG" sz="23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br>
                  <a:rPr lang="en-SG" sz="2300" dirty="0">
                    <a:solidFill>
                      <a:schemeClr val="accent1"/>
                    </a:solidFill>
                  </a:rPr>
                </a:br>
                <a:endParaRPr lang="en-GB" sz="23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85B82296-905A-B309-3E72-A17FE8985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123" y="2224280"/>
                <a:ext cx="2448272" cy="15922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D2C6BAC-0683-8E2E-03AD-39E782CB7541}"/>
                  </a:ext>
                </a:extLst>
              </p:cNvPr>
              <p:cNvSpPr txBox="1"/>
              <p:nvPr/>
            </p:nvSpPr>
            <p:spPr>
              <a:xfrm>
                <a:off x="1836180" y="4563899"/>
                <a:ext cx="6708092" cy="163121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SG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What about light?</a:t>
                </a:r>
              </a:p>
              <a:p>
                <a:endParaRPr lang="en-SG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SG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SG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SG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SG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,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SG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SG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SG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SG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SG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SG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SG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SG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endParaRPr lang="en-SG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SG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Different observers see light travels at different speeds</a:t>
                </a:r>
                <a:r>
                  <a:rPr lang="en-SG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D2C6BAC-0683-8E2E-03AD-39E782CB7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180" y="4563899"/>
                <a:ext cx="6708092" cy="1631216"/>
              </a:xfrm>
              <a:prstGeom prst="rect">
                <a:avLst/>
              </a:prstGeom>
              <a:blipFill>
                <a:blip r:embed="rId5"/>
                <a:stretch>
                  <a:fillRect l="-816" t="-1859" b="-5576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Right 3">
            <a:extLst>
              <a:ext uri="{FF2B5EF4-FFF2-40B4-BE49-F238E27FC236}">
                <a16:creationId xmlns:a16="http://schemas.microsoft.com/office/drawing/2014/main" id="{306762FE-2D1B-0994-8BE0-BB770B3EF371}"/>
              </a:ext>
            </a:extLst>
          </p:cNvPr>
          <p:cNvSpPr/>
          <p:nvPr/>
        </p:nvSpPr>
        <p:spPr>
          <a:xfrm>
            <a:off x="3935760" y="2105336"/>
            <a:ext cx="2016224" cy="139567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Differentiate </a:t>
            </a:r>
            <a:r>
              <a:rPr lang="en-SG" dirty="0" err="1"/>
              <a:t>wrt</a:t>
            </a:r>
            <a:r>
              <a:rPr lang="en-SG" dirty="0"/>
              <a:t>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A37F96-B8FF-3D7A-6762-4BE1A5D2A49A}"/>
                  </a:ext>
                </a:extLst>
              </p:cNvPr>
              <p:cNvSpPr txBox="1"/>
              <p:nvPr/>
            </p:nvSpPr>
            <p:spPr>
              <a:xfrm>
                <a:off x="10160000" y="2102606"/>
                <a:ext cx="1584178" cy="18851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SG" sz="1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SG" sz="17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1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1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SG" sz="1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SG" sz="1700" dirty="0"/>
              </a:p>
              <a:p>
                <a:endParaRPr lang="en-SG" sz="17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SG" sz="1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SG" sz="1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SG" sz="17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1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1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SG" sz="1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SG" sz="1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SG" sz="1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</m:oMath>
                  </m:oMathPara>
                </a14:m>
                <a:endParaRPr lang="en-SG" sz="1700" dirty="0"/>
              </a:p>
              <a:p>
                <a:endParaRPr lang="en-SG" sz="17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7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SG" sz="17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A37F96-B8FF-3D7A-6762-4BE1A5D2A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000" y="2102606"/>
                <a:ext cx="1584178" cy="18851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600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3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289A6B7-831E-4B5D-A5C8-BAB009A9FDB0}"/>
              </a:ext>
            </a:extLst>
          </p:cNvPr>
          <p:cNvSpPr txBox="1">
            <a:spLocks/>
          </p:cNvSpPr>
          <p:nvPr/>
        </p:nvSpPr>
        <p:spPr>
          <a:xfrm>
            <a:off x="609600" y="259526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sz="3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BUT.. Speed of light is the same for inertial observers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67E4CD-C9DA-4A7D-ADA4-ABBDAE8E9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8</a:t>
            </a:fld>
            <a:endParaRPr lang="en-SG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41E30E0-29D7-4372-B00E-9E526E9EBC1D}"/>
              </a:ext>
            </a:extLst>
          </p:cNvPr>
          <p:cNvGrpSpPr/>
          <p:nvPr/>
        </p:nvGrpSpPr>
        <p:grpSpPr>
          <a:xfrm>
            <a:off x="1055440" y="1565902"/>
            <a:ext cx="7272808" cy="4959442"/>
            <a:chOff x="1055440" y="1565902"/>
            <a:chExt cx="7272808" cy="4959442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7E9B251-B42D-4366-9AEA-EE00263C1A45}"/>
                </a:ext>
              </a:extLst>
            </p:cNvPr>
            <p:cNvSpPr/>
            <p:nvPr/>
          </p:nvSpPr>
          <p:spPr>
            <a:xfrm>
              <a:off x="1055440" y="1565902"/>
              <a:ext cx="7272808" cy="49594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5" name="Rectangle: Top Corners One Rounded and One Snipped 94">
              <a:extLst>
                <a:ext uri="{FF2B5EF4-FFF2-40B4-BE49-F238E27FC236}">
                  <a16:creationId xmlns:a16="http://schemas.microsoft.com/office/drawing/2014/main" id="{440C483C-D5BD-4B75-80F6-5EC92353E180}"/>
                </a:ext>
              </a:extLst>
            </p:cNvPr>
            <p:cNvSpPr/>
            <p:nvPr/>
          </p:nvSpPr>
          <p:spPr>
            <a:xfrm>
              <a:off x="1271464" y="1762114"/>
              <a:ext cx="6624736" cy="2880320"/>
            </a:xfrm>
            <a:prstGeom prst="snipRoundRect">
              <a:avLst>
                <a:gd name="adj1" fmla="val 16667"/>
                <a:gd name="adj2" fmla="val 50000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2E23F51-EF9B-4D68-B5B7-D70B47A228F2}"/>
                </a:ext>
              </a:extLst>
            </p:cNvPr>
            <p:cNvSpPr/>
            <p:nvPr/>
          </p:nvSpPr>
          <p:spPr>
            <a:xfrm>
              <a:off x="1271464" y="3802591"/>
              <a:ext cx="6624736" cy="30740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52F51E5C-6969-4478-9448-38A3771115B8}"/>
                </a:ext>
              </a:extLst>
            </p:cNvPr>
            <p:cNvSpPr/>
            <p:nvPr/>
          </p:nvSpPr>
          <p:spPr>
            <a:xfrm>
              <a:off x="1703512" y="2204860"/>
              <a:ext cx="4464496" cy="172819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CE28EC6E-643A-4EF9-BAE3-819AAEEA60FE}"/>
                </a:ext>
              </a:extLst>
            </p:cNvPr>
            <p:cNvGrpSpPr/>
            <p:nvPr/>
          </p:nvGrpSpPr>
          <p:grpSpPr>
            <a:xfrm>
              <a:off x="2135560" y="2536822"/>
              <a:ext cx="407798" cy="565067"/>
              <a:chOff x="8906607" y="3151965"/>
              <a:chExt cx="1786680" cy="2475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90224381-280C-47B0-AD95-4BC8D15D2D97}"/>
                      </a:ext>
                    </a:extLst>
                  </p14:cNvPr>
                  <p14:cNvContentPartPr/>
                  <p14:nvPr/>
                </p14:nvContentPartPr>
                <p14:xfrm>
                  <a:off x="9411687" y="4187325"/>
                  <a:ext cx="802440" cy="1247040"/>
                </p14:xfrm>
              </p:contentPart>
            </mc:Choice>
            <mc:Fallback xmlns="">
              <p:pic>
                <p:nvPicPr>
                  <p:cNvPr id="100" name="Ink 99">
                    <a:extLst>
                      <a:ext uri="{FF2B5EF4-FFF2-40B4-BE49-F238E27FC236}">
                        <a16:creationId xmlns:a16="http://schemas.microsoft.com/office/drawing/2014/main" id="{90224381-280C-47B0-AD95-4BC8D15D2D97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9377072" y="4152685"/>
                    <a:ext cx="870097" cy="131474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86E400AC-DC52-41C2-A36F-DA1D024E1C8F}"/>
                      </a:ext>
                    </a:extLst>
                  </p14:cNvPr>
                  <p14:cNvContentPartPr/>
                  <p14:nvPr/>
                </p14:nvContentPartPr>
                <p14:xfrm>
                  <a:off x="9554247" y="4927485"/>
                  <a:ext cx="520200" cy="120600"/>
                </p14:xfrm>
              </p:contentPart>
            </mc:Choice>
            <mc:Fallback xmlns="">
              <p:pic>
                <p:nvPicPr>
                  <p:cNvPr id="101" name="Ink 100">
                    <a:extLst>
                      <a:ext uri="{FF2B5EF4-FFF2-40B4-BE49-F238E27FC236}">
                        <a16:creationId xmlns:a16="http://schemas.microsoft.com/office/drawing/2014/main" id="{86E400AC-DC52-41C2-A36F-DA1D024E1C8F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9519672" y="4893028"/>
                    <a:ext cx="587779" cy="1879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F8EE1240-0BA5-49EB-91E5-B3DAC5E1B1A9}"/>
                      </a:ext>
                    </a:extLst>
                  </p14:cNvPr>
                  <p14:cNvContentPartPr/>
                  <p14:nvPr/>
                </p14:nvContentPartPr>
                <p14:xfrm>
                  <a:off x="9630207" y="5156085"/>
                  <a:ext cx="493200" cy="27720"/>
                </p14:xfrm>
              </p:contentPart>
            </mc:Choice>
            <mc:Fallback xmlns="">
              <p:pic>
                <p:nvPicPr>
                  <p:cNvPr id="102" name="Ink 101">
                    <a:extLst>
                      <a:ext uri="{FF2B5EF4-FFF2-40B4-BE49-F238E27FC236}">
                        <a16:creationId xmlns:a16="http://schemas.microsoft.com/office/drawing/2014/main" id="{F8EE1240-0BA5-49EB-91E5-B3DAC5E1B1A9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595541" y="5122205"/>
                    <a:ext cx="562532" cy="939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FA615371-A3D7-4084-8707-E5ADBE635583}"/>
                      </a:ext>
                    </a:extLst>
                  </p14:cNvPr>
                  <p14:cNvContentPartPr/>
                  <p14:nvPr/>
                </p14:nvContentPartPr>
                <p14:xfrm>
                  <a:off x="9668367" y="5330325"/>
                  <a:ext cx="438480" cy="297360"/>
                </p14:xfrm>
              </p:contentPart>
            </mc:Choice>
            <mc:Fallback xmlns="">
              <p:pic>
                <p:nvPicPr>
                  <p:cNvPr id="103" name="Ink 102">
                    <a:extLst>
                      <a:ext uri="{FF2B5EF4-FFF2-40B4-BE49-F238E27FC236}">
                        <a16:creationId xmlns:a16="http://schemas.microsoft.com/office/drawing/2014/main" id="{FA615371-A3D7-4084-8707-E5ADBE635583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9633792" y="5295712"/>
                    <a:ext cx="506059" cy="36501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04" name="Ink 103">
                    <a:extLst>
                      <a:ext uri="{FF2B5EF4-FFF2-40B4-BE49-F238E27FC236}">
                        <a16:creationId xmlns:a16="http://schemas.microsoft.com/office/drawing/2014/main" id="{970809AC-FF2E-4E2C-9C7F-24BF163794C0}"/>
                      </a:ext>
                    </a:extLst>
                  </p14:cNvPr>
                  <p14:cNvContentPartPr/>
                  <p14:nvPr/>
                </p14:nvContentPartPr>
                <p14:xfrm>
                  <a:off x="8906607" y="3151965"/>
                  <a:ext cx="1786680" cy="1607760"/>
                </p14:xfrm>
              </p:contentPart>
            </mc:Choice>
            <mc:Fallback xmlns="">
              <p:pic>
                <p:nvPicPr>
                  <p:cNvPr id="104" name="Ink 103">
                    <a:extLst>
                      <a:ext uri="{FF2B5EF4-FFF2-40B4-BE49-F238E27FC236}">
                        <a16:creationId xmlns:a16="http://schemas.microsoft.com/office/drawing/2014/main" id="{970809AC-FF2E-4E2C-9C7F-24BF163794C0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871945" y="3117288"/>
                    <a:ext cx="1854429" cy="1675538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89BE3FD-799D-4E90-B7F0-5824E1439B01}"/>
                </a:ext>
              </a:extLst>
            </p:cNvPr>
            <p:cNvSpPr/>
            <p:nvPr/>
          </p:nvSpPr>
          <p:spPr>
            <a:xfrm>
              <a:off x="5735960" y="2507392"/>
              <a:ext cx="72008" cy="45742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DB99AFAA-4221-4240-A3A9-7AA8360BAF4F}"/>
                </a:ext>
              </a:extLst>
            </p:cNvPr>
            <p:cNvGrpSpPr/>
            <p:nvPr/>
          </p:nvGrpSpPr>
          <p:grpSpPr>
            <a:xfrm>
              <a:off x="3180794" y="3192975"/>
              <a:ext cx="531059" cy="1028109"/>
              <a:chOff x="3617567" y="4649703"/>
              <a:chExt cx="831960" cy="1610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9C7938F4-DAC3-42B4-8093-036783848C51}"/>
                      </a:ext>
                    </a:extLst>
                  </p14:cNvPr>
                  <p14:cNvContentPartPr/>
                  <p14:nvPr/>
                </p14:nvContentPartPr>
                <p14:xfrm>
                  <a:off x="3761567" y="4649703"/>
                  <a:ext cx="511560" cy="575640"/>
                </p14:xfrm>
              </p:contentPart>
            </mc:Choice>
            <mc:Fallback xmlns=""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9C7938F4-DAC3-42B4-8093-036783848C51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751979" y="4640118"/>
                    <a:ext cx="531300" cy="5948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FAE3B50C-F15B-44BD-B8F4-5EFA63D8E6CE}"/>
                      </a:ext>
                    </a:extLst>
                  </p14:cNvPr>
                  <p14:cNvContentPartPr/>
                  <p14:nvPr/>
                </p14:nvContentPartPr>
                <p14:xfrm>
                  <a:off x="4011767" y="5267823"/>
                  <a:ext cx="54720" cy="466560"/>
                </p14:xfrm>
              </p:contentPart>
            </mc:Choice>
            <mc:Fallback xmlns="">
              <p:pic>
                <p:nvPicPr>
                  <p:cNvPr id="124" name="Ink 123">
                    <a:extLst>
                      <a:ext uri="{FF2B5EF4-FFF2-40B4-BE49-F238E27FC236}">
                        <a16:creationId xmlns:a16="http://schemas.microsoft.com/office/drawing/2014/main" id="{FAE3B50C-F15B-44BD-B8F4-5EFA63D8E6CE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4002275" y="5258244"/>
                    <a:ext cx="73704" cy="4857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206F04FE-A56F-4EE4-922C-AA5E6DD7B713}"/>
                      </a:ext>
                    </a:extLst>
                  </p14:cNvPr>
                  <p14:cNvContentPartPr/>
                  <p14:nvPr/>
                </p14:nvContentPartPr>
                <p14:xfrm>
                  <a:off x="3617567" y="5468343"/>
                  <a:ext cx="360360" cy="25920"/>
                </p14:xfrm>
              </p:contentPart>
            </mc:Choice>
            <mc:Fallback xmlns="">
              <p:pic>
                <p:nvPicPr>
                  <p:cNvPr id="125" name="Ink 124">
                    <a:extLst>
                      <a:ext uri="{FF2B5EF4-FFF2-40B4-BE49-F238E27FC236}">
                        <a16:creationId xmlns:a16="http://schemas.microsoft.com/office/drawing/2014/main" id="{206F04FE-A56F-4EE4-922C-AA5E6DD7B713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607980" y="5458764"/>
                    <a:ext cx="380098" cy="456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F31EA2E9-54E1-4673-981B-8D1C461AAB1F}"/>
                      </a:ext>
                    </a:extLst>
                  </p14:cNvPr>
                  <p14:cNvContentPartPr/>
                  <p14:nvPr/>
                </p14:nvContentPartPr>
                <p14:xfrm>
                  <a:off x="4091687" y="5382663"/>
                  <a:ext cx="357840" cy="142200"/>
                </p14:xfrm>
              </p:contentPart>
            </mc:Choice>
            <mc:Fallback xmlns=""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F31EA2E9-54E1-4673-981B-8D1C461AAB1F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082107" y="5373108"/>
                    <a:ext cx="377000" cy="1613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774DC55B-2B75-4395-9F1E-24FF3CBF34B6}"/>
                      </a:ext>
                    </a:extLst>
                  </p14:cNvPr>
                  <p14:cNvContentPartPr/>
                  <p14:nvPr/>
                </p14:nvContentPartPr>
                <p14:xfrm>
                  <a:off x="3684887" y="5704503"/>
                  <a:ext cx="460800" cy="555840"/>
                </p14:xfrm>
              </p:contentPart>
            </mc:Choice>
            <mc:Fallback xmlns=""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774DC55B-2B75-4395-9F1E-24FF3CBF34B6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675299" y="5694920"/>
                    <a:ext cx="479976" cy="5750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F9255338-BAB1-4954-BA53-8598E94EF574}"/>
                      </a:ext>
                    </a:extLst>
                  </p14:cNvPr>
                  <p14:cNvContentPartPr/>
                  <p14:nvPr/>
                </p14:nvContentPartPr>
                <p14:xfrm>
                  <a:off x="4047047" y="5788383"/>
                  <a:ext cx="323280" cy="412200"/>
                </p14:xfrm>
              </p:contentPart>
            </mc:Choice>
            <mc:Fallback xmlns=""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F9255338-BAB1-4954-BA53-8598E94EF574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4037456" y="5778797"/>
                    <a:ext cx="343027" cy="431936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D24B2923-1906-45FF-A37D-DF39742E3F4D}"/>
                </a:ext>
              </a:extLst>
            </p:cNvPr>
            <p:cNvSpPr/>
            <p:nvPr/>
          </p:nvSpPr>
          <p:spPr>
            <a:xfrm>
              <a:off x="1271464" y="3938290"/>
              <a:ext cx="6624736" cy="35480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4DC7FF2A-369C-4E0F-8B8F-D18852EA6A41}"/>
                </a:ext>
              </a:extLst>
            </p:cNvPr>
            <p:cNvGrpSpPr/>
            <p:nvPr/>
          </p:nvGrpSpPr>
          <p:grpSpPr>
            <a:xfrm>
              <a:off x="3129191" y="5013176"/>
              <a:ext cx="531058" cy="1028110"/>
              <a:chOff x="3617567" y="4649703"/>
              <a:chExt cx="831960" cy="1610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BF4EBCA5-B654-432A-B483-D610D02BC81B}"/>
                      </a:ext>
                    </a:extLst>
                  </p14:cNvPr>
                  <p14:cNvContentPartPr/>
                  <p14:nvPr/>
                </p14:nvContentPartPr>
                <p14:xfrm>
                  <a:off x="3761567" y="4649703"/>
                  <a:ext cx="511560" cy="575640"/>
                </p14:xfrm>
              </p:contentPart>
            </mc:Choice>
            <mc:Fallback xmlns=""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BF4EBCA5-B654-432A-B483-D610D02BC81B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751979" y="4640118"/>
                    <a:ext cx="531300" cy="5948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BB3D816E-1DC3-4A49-89DB-7492D81B7BC6}"/>
                      </a:ext>
                    </a:extLst>
                  </p14:cNvPr>
                  <p14:cNvContentPartPr/>
                  <p14:nvPr/>
                </p14:nvContentPartPr>
                <p14:xfrm>
                  <a:off x="4011767" y="5267823"/>
                  <a:ext cx="54720" cy="466560"/>
                </p14:xfrm>
              </p:contentPart>
            </mc:Choice>
            <mc:Fallback xmlns=""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BB3D816E-1DC3-4A49-89DB-7492D81B7BC6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4002275" y="5258244"/>
                    <a:ext cx="73704" cy="48571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ADD30F43-7F00-4CBF-88EE-15D9862A44AF}"/>
                      </a:ext>
                    </a:extLst>
                  </p14:cNvPr>
                  <p14:cNvContentPartPr/>
                  <p14:nvPr/>
                </p14:nvContentPartPr>
                <p14:xfrm>
                  <a:off x="3617567" y="5468343"/>
                  <a:ext cx="360360" cy="25920"/>
                </p14:xfrm>
              </p:contentPart>
            </mc:Choice>
            <mc:Fallback xmlns=""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ADD30F43-7F00-4CBF-88EE-15D9862A44AF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607980" y="5458764"/>
                    <a:ext cx="380098" cy="4564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18920FCA-E0CA-4096-8DA9-F02C76673AE3}"/>
                      </a:ext>
                    </a:extLst>
                  </p14:cNvPr>
                  <p14:cNvContentPartPr/>
                  <p14:nvPr/>
                </p14:nvContentPartPr>
                <p14:xfrm>
                  <a:off x="4091687" y="5382663"/>
                  <a:ext cx="357840" cy="142200"/>
                </p14:xfrm>
              </p:contentPart>
            </mc:Choice>
            <mc:Fallback xmlns=""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18920FCA-E0CA-4096-8DA9-F02C76673AE3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082107" y="5373108"/>
                    <a:ext cx="377000" cy="16131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C74595DD-9F2B-43F7-A4A5-373D178806D9}"/>
                      </a:ext>
                    </a:extLst>
                  </p14:cNvPr>
                  <p14:cNvContentPartPr/>
                  <p14:nvPr/>
                </p14:nvContentPartPr>
                <p14:xfrm>
                  <a:off x="3684887" y="5704503"/>
                  <a:ext cx="460800" cy="555840"/>
                </p14:xfrm>
              </p:contentPart>
            </mc:Choice>
            <mc:Fallback xmlns=""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C74595DD-9F2B-43F7-A4A5-373D178806D9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3675299" y="5694920"/>
                    <a:ext cx="479976" cy="57500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127DABE2-6D4C-4A3C-ADBC-D4EE47FD2A2B}"/>
                      </a:ext>
                    </a:extLst>
                  </p14:cNvPr>
                  <p14:cNvContentPartPr/>
                  <p14:nvPr/>
                </p14:nvContentPartPr>
                <p14:xfrm>
                  <a:off x="4047047" y="5788383"/>
                  <a:ext cx="323280" cy="412200"/>
                </p14:xfrm>
              </p:contentPart>
            </mc:Choice>
            <mc:Fallback xmlns=""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127DABE2-6D4C-4A3C-ADBC-D4EE47FD2A2B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4037456" y="5778797"/>
                    <a:ext cx="343027" cy="431936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FE9D8B9C-35B7-488E-AF64-5A9ADE7BB5C2}"/>
                </a:ext>
              </a:extLst>
            </p:cNvPr>
            <p:cNvSpPr txBox="1"/>
            <p:nvPr/>
          </p:nvSpPr>
          <p:spPr>
            <a:xfrm>
              <a:off x="1991544" y="3391291"/>
              <a:ext cx="14526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solidFill>
                    <a:schemeClr val="accent1"/>
                  </a:solidFill>
                </a:rPr>
                <a:t>Observer 1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41F78EE-F748-42D1-A0CD-A34D7CC245A9}"/>
                </a:ext>
              </a:extLst>
            </p:cNvPr>
            <p:cNvSpPr txBox="1"/>
            <p:nvPr/>
          </p:nvSpPr>
          <p:spPr>
            <a:xfrm>
              <a:off x="1919536" y="5095886"/>
              <a:ext cx="14526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solidFill>
                    <a:schemeClr val="accent2"/>
                  </a:solidFill>
                </a:rPr>
                <a:t>Observer 2</a:t>
              </a:r>
            </a:p>
          </p:txBody>
        </p:sp>
        <p:sp>
          <p:nvSpPr>
            <p:cNvPr id="139" name="Arrow: Right 138">
              <a:extLst>
                <a:ext uri="{FF2B5EF4-FFF2-40B4-BE49-F238E27FC236}">
                  <a16:creationId xmlns:a16="http://schemas.microsoft.com/office/drawing/2014/main" id="{D273B844-4939-41BC-8C9E-222DC7BC12EA}"/>
                </a:ext>
              </a:extLst>
            </p:cNvPr>
            <p:cNvSpPr/>
            <p:nvPr/>
          </p:nvSpPr>
          <p:spPr>
            <a:xfrm>
              <a:off x="7408685" y="3289922"/>
              <a:ext cx="775547" cy="353344"/>
            </a:xfrm>
            <a:prstGeom prst="right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BCE61297-6542-4913-B06F-DE71018D8AE2}"/>
                    </a:ext>
                  </a:extLst>
                </p:cNvPr>
                <p:cNvSpPr txBox="1"/>
                <p:nvPr/>
              </p:nvSpPr>
              <p:spPr>
                <a:xfrm>
                  <a:off x="7419677" y="2924944"/>
                  <a:ext cx="296235" cy="4462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29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SG" sz="2900" dirty="0"/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BCE61297-6542-4913-B06F-DE71018D8A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9677" y="2924944"/>
                  <a:ext cx="296235" cy="446276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Speech Bubble: Rectangle with Corners Rounded 91">
                  <a:extLst>
                    <a:ext uri="{FF2B5EF4-FFF2-40B4-BE49-F238E27FC236}">
                      <a16:creationId xmlns:a16="http://schemas.microsoft.com/office/drawing/2014/main" id="{6C6C7F18-0B6F-462B-98CB-E8ECA3360D3D}"/>
                    </a:ext>
                  </a:extLst>
                </p:cNvPr>
                <p:cNvSpPr/>
                <p:nvPr/>
              </p:nvSpPr>
              <p:spPr>
                <a:xfrm>
                  <a:off x="3902404" y="3147742"/>
                  <a:ext cx="2016224" cy="628078"/>
                </a:xfrm>
                <a:prstGeom prst="wedgeRoundRectCallout">
                  <a:avLst>
                    <a:gd name="adj1" fmla="val -62636"/>
                    <a:gd name="adj2" fmla="val -8395"/>
                    <a:gd name="adj3" fmla="val 16667"/>
                  </a:avLst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SG" dirty="0">
                      <a:solidFill>
                        <a:schemeClr val="accent1"/>
                      </a:solidFill>
                    </a:rPr>
                    <a:t>Speed of light is </a:t>
                  </a:r>
                  <a14:m>
                    <m:oMath xmlns:m="http://schemas.openxmlformats.org/officeDocument/2006/math">
                      <m:r>
                        <a:rPr lang="en-SG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2.998×</m:t>
                      </m:r>
                      <m:sSup>
                        <m:sSupPr>
                          <m:ctrlPr>
                            <a:rPr lang="en-SG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SG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</m:oMath>
                  </a14:m>
                  <a:r>
                    <a:rPr lang="en-SG" dirty="0">
                      <a:solidFill>
                        <a:schemeClr val="accent1"/>
                      </a:solidFill>
                    </a:rPr>
                    <a:t> m/s</a:t>
                  </a:r>
                </a:p>
              </p:txBody>
            </p:sp>
          </mc:Choice>
          <mc:Fallback xmlns="">
            <p:sp>
              <p:nvSpPr>
                <p:cNvPr id="92" name="Speech Bubble: Rectangle with Corners Rounded 91">
                  <a:extLst>
                    <a:ext uri="{FF2B5EF4-FFF2-40B4-BE49-F238E27FC236}">
                      <a16:creationId xmlns:a16="http://schemas.microsoft.com/office/drawing/2014/main" id="{6C6C7F18-0B6F-462B-98CB-E8ECA3360D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2404" y="3147742"/>
                  <a:ext cx="2016224" cy="628078"/>
                </a:xfrm>
                <a:prstGeom prst="wedgeRoundRectCallout">
                  <a:avLst>
                    <a:gd name="adj1" fmla="val -62636"/>
                    <a:gd name="adj2" fmla="val -8395"/>
                    <a:gd name="adj3" fmla="val 16667"/>
                  </a:avLst>
                </a:prstGeom>
                <a:blipFill>
                  <a:blip r:embed="rId31"/>
                  <a:stretch>
                    <a:fillRect t="-3738" b="-14019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Speech Bubble: Rectangle with Corners Rounded 140">
                  <a:extLst>
                    <a:ext uri="{FF2B5EF4-FFF2-40B4-BE49-F238E27FC236}">
                      <a16:creationId xmlns:a16="http://schemas.microsoft.com/office/drawing/2014/main" id="{CECD1169-08AD-47BC-90ED-BA762254345A}"/>
                    </a:ext>
                  </a:extLst>
                </p:cNvPr>
                <p:cNvSpPr/>
                <p:nvPr/>
              </p:nvSpPr>
              <p:spPr>
                <a:xfrm>
                  <a:off x="3863752" y="4961162"/>
                  <a:ext cx="2016224" cy="628078"/>
                </a:xfrm>
                <a:prstGeom prst="wedgeRoundRectCallout">
                  <a:avLst>
                    <a:gd name="adj1" fmla="val -62636"/>
                    <a:gd name="adj2" fmla="val -8395"/>
                    <a:gd name="adj3" fmla="val 16667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SG" dirty="0">
                      <a:solidFill>
                        <a:schemeClr val="accent2"/>
                      </a:solidFill>
                    </a:rPr>
                    <a:t>Speed of light is </a:t>
                  </a:r>
                  <a14:m>
                    <m:oMath xmlns:m="http://schemas.openxmlformats.org/officeDocument/2006/math">
                      <m:r>
                        <a:rPr lang="en-SG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2.998×</m:t>
                      </m:r>
                      <m:sSup>
                        <m:sSupPr>
                          <m:ctrlPr>
                            <a:rPr lang="en-SG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SG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</m:oMath>
                  </a14:m>
                  <a:r>
                    <a:rPr lang="en-SG" dirty="0">
                      <a:solidFill>
                        <a:schemeClr val="accent2"/>
                      </a:solidFill>
                    </a:rPr>
                    <a:t> m/s</a:t>
                  </a:r>
                </a:p>
              </p:txBody>
            </p:sp>
          </mc:Choice>
          <mc:Fallback xmlns="">
            <p:sp>
              <p:nvSpPr>
                <p:cNvPr id="141" name="Speech Bubble: Rectangle with Corners Rounded 140">
                  <a:extLst>
                    <a:ext uri="{FF2B5EF4-FFF2-40B4-BE49-F238E27FC236}">
                      <a16:creationId xmlns:a16="http://schemas.microsoft.com/office/drawing/2014/main" id="{CECD1169-08AD-47BC-90ED-BA76225434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3752" y="4961162"/>
                  <a:ext cx="2016224" cy="628078"/>
                </a:xfrm>
                <a:prstGeom prst="wedgeRoundRectCallout">
                  <a:avLst>
                    <a:gd name="adj1" fmla="val -62636"/>
                    <a:gd name="adj2" fmla="val -8395"/>
                    <a:gd name="adj3" fmla="val 16667"/>
                  </a:avLst>
                </a:prstGeom>
                <a:blipFill>
                  <a:blip r:embed="rId32"/>
                  <a:stretch>
                    <a:fillRect t="-4673" b="-14019"/>
                  </a:stretch>
                </a:blipFill>
                <a:ln>
                  <a:solidFill>
                    <a:srgbClr val="C00000"/>
                  </a:solidFill>
                </a:ln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E4A50619-5D23-42C9-8F07-AEA44BE3D3E0}"/>
                </a:ext>
              </a:extLst>
            </p:cNvPr>
            <p:cNvGrpSpPr/>
            <p:nvPr/>
          </p:nvGrpSpPr>
          <p:grpSpPr>
            <a:xfrm>
              <a:off x="2393836" y="2550701"/>
              <a:ext cx="518047" cy="497037"/>
              <a:chOff x="2351584" y="1054024"/>
              <a:chExt cx="518047" cy="497037"/>
            </a:xfrm>
          </p:grpSpPr>
          <p:cxnSp>
            <p:nvCxnSpPr>
              <p:cNvPr id="171" name="Straight Arrow Connector 170">
                <a:extLst>
                  <a:ext uri="{FF2B5EF4-FFF2-40B4-BE49-F238E27FC236}">
                    <a16:creationId xmlns:a16="http://schemas.microsoft.com/office/drawing/2014/main" id="{674C7E2B-46B1-4FD5-9AA0-7546475EB7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1056" y="1201904"/>
                <a:ext cx="72008" cy="0"/>
              </a:xfrm>
              <a:prstGeom prst="straightConnector1">
                <a:avLst/>
              </a:prstGeom>
              <a:ln w="22225">
                <a:solidFill>
                  <a:schemeClr val="accent6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B5794139-05D7-4394-9F4B-5DE80528ABE9}"/>
                  </a:ext>
                </a:extLst>
              </p:cNvPr>
              <p:cNvSpPr txBox="1"/>
              <p:nvPr/>
            </p:nvSpPr>
            <p:spPr>
              <a:xfrm>
                <a:off x="2351584" y="1059365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>
                    <a:solidFill>
                      <a:schemeClr val="accent6"/>
                    </a:solidFill>
                  </a:rPr>
                  <a:t>~</a:t>
                </a: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2CB9D188-B58E-4869-BFCB-8FA0AB541EC6}"/>
                  </a:ext>
                </a:extLst>
              </p:cNvPr>
              <p:cNvSpPr txBox="1"/>
              <p:nvPr/>
            </p:nvSpPr>
            <p:spPr>
              <a:xfrm>
                <a:off x="2428318" y="1061752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>
                    <a:solidFill>
                      <a:schemeClr val="accent6"/>
                    </a:solidFill>
                  </a:rPr>
                  <a:t>~</a:t>
                </a:r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F444E6AF-2DD4-4532-ADE3-AF030848BD7F}"/>
                  </a:ext>
                </a:extLst>
              </p:cNvPr>
              <p:cNvSpPr txBox="1"/>
              <p:nvPr/>
            </p:nvSpPr>
            <p:spPr>
              <a:xfrm>
                <a:off x="2508409" y="1059480"/>
                <a:ext cx="348519" cy="491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>
                    <a:solidFill>
                      <a:schemeClr val="accent6"/>
                    </a:solidFill>
                  </a:rPr>
                  <a:t>~</a:t>
                </a: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4B466BD0-B1B1-4080-98E6-50C11383C1EE}"/>
                  </a:ext>
                </a:extLst>
              </p:cNvPr>
              <p:cNvSpPr txBox="1"/>
              <p:nvPr/>
            </p:nvSpPr>
            <p:spPr>
              <a:xfrm>
                <a:off x="2591440" y="1054024"/>
                <a:ext cx="2781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>
                    <a:solidFill>
                      <a:schemeClr val="accent6"/>
                    </a:solidFill>
                  </a:rPr>
                  <a:t>~</a:t>
                </a:r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3B10DDFF-FC64-4CDB-9B72-5EBBA4C9A1C8}"/>
                </a:ext>
              </a:extLst>
            </p:cNvPr>
            <p:cNvGrpSpPr/>
            <p:nvPr/>
          </p:nvGrpSpPr>
          <p:grpSpPr>
            <a:xfrm>
              <a:off x="5217913" y="2559649"/>
              <a:ext cx="518047" cy="497037"/>
              <a:chOff x="2351584" y="1054024"/>
              <a:chExt cx="518047" cy="497037"/>
            </a:xfrm>
          </p:grpSpPr>
          <p:cxnSp>
            <p:nvCxnSpPr>
              <p:cNvPr id="177" name="Straight Arrow Connector 176">
                <a:extLst>
                  <a:ext uri="{FF2B5EF4-FFF2-40B4-BE49-F238E27FC236}">
                    <a16:creationId xmlns:a16="http://schemas.microsoft.com/office/drawing/2014/main" id="{DA84B3C5-63C5-478E-B926-B4630142D7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81056" y="1201904"/>
                <a:ext cx="72008" cy="0"/>
              </a:xfrm>
              <a:prstGeom prst="straightConnector1">
                <a:avLst/>
              </a:prstGeom>
              <a:ln w="22225">
                <a:solidFill>
                  <a:schemeClr val="accent6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A12A820-214C-475D-86C5-21FDA6748E38}"/>
                  </a:ext>
                </a:extLst>
              </p:cNvPr>
              <p:cNvSpPr txBox="1"/>
              <p:nvPr/>
            </p:nvSpPr>
            <p:spPr>
              <a:xfrm>
                <a:off x="2351584" y="1059365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>
                    <a:solidFill>
                      <a:schemeClr val="accent6"/>
                    </a:solidFill>
                  </a:rPr>
                  <a:t>~</a:t>
                </a: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ABD1B1B8-413C-4A9B-BB83-8B334ED6116E}"/>
                  </a:ext>
                </a:extLst>
              </p:cNvPr>
              <p:cNvSpPr txBox="1"/>
              <p:nvPr/>
            </p:nvSpPr>
            <p:spPr>
              <a:xfrm>
                <a:off x="2428318" y="1061752"/>
                <a:ext cx="288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>
                    <a:solidFill>
                      <a:schemeClr val="accent6"/>
                    </a:solidFill>
                  </a:rPr>
                  <a:t>~</a:t>
                </a:r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D65683F5-9DB8-404B-84C6-93AC2F111532}"/>
                  </a:ext>
                </a:extLst>
              </p:cNvPr>
              <p:cNvSpPr txBox="1"/>
              <p:nvPr/>
            </p:nvSpPr>
            <p:spPr>
              <a:xfrm>
                <a:off x="2508409" y="1059480"/>
                <a:ext cx="348519" cy="491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>
                    <a:solidFill>
                      <a:schemeClr val="accent6"/>
                    </a:solidFill>
                  </a:rPr>
                  <a:t>~</a:t>
                </a:r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BCE1B062-11CA-4B82-B4AD-B84E2FB44D24}"/>
                  </a:ext>
                </a:extLst>
              </p:cNvPr>
              <p:cNvSpPr txBox="1"/>
              <p:nvPr/>
            </p:nvSpPr>
            <p:spPr>
              <a:xfrm>
                <a:off x="2591440" y="1054024"/>
                <a:ext cx="2781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dirty="0">
                    <a:solidFill>
                      <a:schemeClr val="accent6"/>
                    </a:solidFill>
                  </a:rPr>
                  <a:t>~</a:t>
                </a:r>
              </a:p>
            </p:txBody>
          </p:sp>
        </p:grp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F89BCCCB-0884-4510-9517-35834CB86D72}"/>
              </a:ext>
            </a:extLst>
          </p:cNvPr>
          <p:cNvSpPr txBox="1"/>
          <p:nvPr/>
        </p:nvSpPr>
        <p:spPr>
          <a:xfrm rot="20700319">
            <a:off x="7539542" y="4771751"/>
            <a:ext cx="4028416" cy="892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SG" sz="2900" b="1" dirty="0">
                <a:solidFill>
                  <a:srgbClr val="C00000"/>
                </a:solidFill>
              </a:rPr>
              <a:t>Predicted by theory.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SG" sz="2900" b="1" dirty="0">
                <a:solidFill>
                  <a:srgbClr val="C00000"/>
                </a:solidFill>
              </a:rPr>
              <a:t>Experimentally verified!</a:t>
            </a:r>
          </a:p>
        </p:txBody>
      </p:sp>
    </p:spTree>
    <p:extLst>
      <p:ext uri="{BB962C8B-B14F-4D97-AF65-F5344CB8AC3E}">
        <p14:creationId xmlns:p14="http://schemas.microsoft.com/office/powerpoint/2010/main" val="375498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5267-1548-466A-A3C8-E773A0A34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S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20DDB-E6D9-4EDE-A3EE-45FDACFD0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88500"/>
            <a:ext cx="10972800" cy="26642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SG" sz="8000" dirty="0">
                <a:solidFill>
                  <a:schemeClr val="accent6"/>
                </a:solidFill>
              </a:rPr>
              <a:t>Special</a:t>
            </a:r>
            <a:r>
              <a:rPr lang="en-SG" sz="8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SG" sz="8000" dirty="0">
                <a:solidFill>
                  <a:schemeClr val="accent1"/>
                </a:solidFill>
              </a:rPr>
              <a:t>Relativity</a:t>
            </a:r>
            <a:endParaRPr lang="en-GB" sz="8000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10F1CA-29C7-4F9E-9993-0F242C010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9</a:t>
            </a:fld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781672-65D8-D05C-1547-9D26065725CD}"/>
              </a:ext>
            </a:extLst>
          </p:cNvPr>
          <p:cNvSpPr txBox="1"/>
          <p:nvPr/>
        </p:nvSpPr>
        <p:spPr>
          <a:xfrm>
            <a:off x="6202672" y="3140968"/>
            <a:ext cx="5942000" cy="209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Physics is the same for all observers.</a:t>
            </a:r>
          </a:p>
          <a:p>
            <a:pPr marL="457200" indent="-4572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BUT</a:t>
            </a:r>
            <a:r>
              <a:rPr lang="en-SG" sz="2400" dirty="0">
                <a:solidFill>
                  <a:schemeClr val="accent1"/>
                </a:solidFill>
              </a:rPr>
              <a:t> observations </a:t>
            </a:r>
            <a:r>
              <a:rPr lang="en-SG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 </a:t>
            </a:r>
            <a:r>
              <a:rPr lang="en-SG" sz="2400" dirty="0">
                <a:solidFill>
                  <a:schemeClr val="accent1"/>
                </a:solidFill>
              </a:rPr>
              <a:t>relative</a:t>
            </a:r>
            <a:r>
              <a:rPr lang="en-SG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observers</a:t>
            </a:r>
          </a:p>
          <a:p>
            <a:pPr marL="457200" indent="-4572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Aim: </a:t>
            </a:r>
            <a:r>
              <a:rPr lang="en-SG" sz="2400" dirty="0">
                <a:solidFill>
                  <a:schemeClr val="accent1"/>
                </a:solidFill>
              </a:rPr>
              <a:t>Relate</a:t>
            </a:r>
            <a:r>
              <a:rPr lang="en-SG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observations of one observer to the other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06F412-29FE-61D0-F5FA-7933DA30C399}"/>
              </a:ext>
            </a:extLst>
          </p:cNvPr>
          <p:cNvCxnSpPr/>
          <p:nvPr/>
        </p:nvCxnSpPr>
        <p:spPr>
          <a:xfrm>
            <a:off x="7248128" y="2636912"/>
            <a:ext cx="216024" cy="43204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1193785-3B5A-4D2B-1D3B-F0B2A1DC1323}"/>
              </a:ext>
            </a:extLst>
          </p:cNvPr>
          <p:cNvCxnSpPr>
            <a:cxnSpLocks/>
          </p:cNvCxnSpPr>
          <p:nvPr/>
        </p:nvCxnSpPr>
        <p:spPr>
          <a:xfrm flipH="1">
            <a:off x="4079776" y="2605704"/>
            <a:ext cx="227856" cy="4298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03088E-49DC-51A5-71E6-6E1B6CBA40C3}"/>
              </a:ext>
            </a:extLst>
          </p:cNvPr>
          <p:cNvSpPr txBox="1"/>
          <p:nvPr/>
        </p:nvSpPr>
        <p:spPr>
          <a:xfrm>
            <a:off x="452456" y="3127608"/>
            <a:ext cx="5355512" cy="1963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Looking at the </a:t>
            </a:r>
            <a:r>
              <a:rPr lang="en-SG" sz="2400" dirty="0">
                <a:solidFill>
                  <a:schemeClr val="accent6"/>
                </a:solidFill>
              </a:rPr>
              <a:t>special</a:t>
            </a:r>
            <a:r>
              <a:rPr lang="en-SG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case of comparing </a:t>
            </a:r>
            <a:r>
              <a:rPr lang="en-SG" sz="2400" dirty="0">
                <a:solidFill>
                  <a:schemeClr val="accent6"/>
                </a:solidFill>
              </a:rPr>
              <a:t>inertial</a:t>
            </a:r>
            <a:r>
              <a:rPr lang="en-SG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observers</a:t>
            </a:r>
          </a:p>
          <a:p>
            <a:pPr marL="457200" indent="-457200">
              <a:lnSpc>
                <a:spcPct val="12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SG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Inertial = moving at </a:t>
            </a:r>
            <a:r>
              <a:rPr lang="en-SG" sz="2400" dirty="0">
                <a:solidFill>
                  <a:schemeClr val="accent6"/>
                </a:solidFill>
              </a:rPr>
              <a:t>constant speed</a:t>
            </a:r>
            <a:r>
              <a:rPr lang="en-SG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experiencing </a:t>
            </a:r>
            <a:r>
              <a:rPr lang="en-SG" sz="2400" dirty="0">
                <a:solidFill>
                  <a:schemeClr val="accent6"/>
                </a:solidFill>
              </a:rPr>
              <a:t>no acceleration</a:t>
            </a:r>
          </a:p>
        </p:txBody>
      </p:sp>
    </p:spTree>
    <p:extLst>
      <p:ext uri="{BB962C8B-B14F-4D97-AF65-F5344CB8AC3E}">
        <p14:creationId xmlns:p14="http://schemas.microsoft.com/office/powerpoint/2010/main" val="51993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28034</TotalTime>
  <Words>1778</Words>
  <Application>Microsoft Office PowerPoint</Application>
  <PresentationFormat>Widescreen</PresentationFormat>
  <Paragraphs>306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Blackadder ITC</vt:lpstr>
      <vt:lpstr>Calibri</vt:lpstr>
      <vt:lpstr>Cambria Math</vt:lpstr>
      <vt:lpstr>Courier New</vt:lpstr>
      <vt:lpstr>Office Theme</vt:lpstr>
      <vt:lpstr>SP3176 The Universe  Chapter 6: Space and Time</vt:lpstr>
      <vt:lpstr>Learning 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Universe Lecture 1</dc:title>
  <dc:creator>AdminNUS</dc:creator>
  <cp:lastModifiedBy>Lim Zhi Han</cp:lastModifiedBy>
  <cp:revision>210</cp:revision>
  <dcterms:created xsi:type="dcterms:W3CDTF">2012-08-06T08:15:27Z</dcterms:created>
  <dcterms:modified xsi:type="dcterms:W3CDTF">2023-10-03T11:00:16Z</dcterms:modified>
</cp:coreProperties>
</file>